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68"/>
  </p:notesMasterIdLst>
  <p:handoutMasterIdLst>
    <p:handoutMasterId r:id="rId69"/>
  </p:handoutMasterIdLst>
  <p:sldIdLst>
    <p:sldId id="256" r:id="rId5"/>
    <p:sldId id="270" r:id="rId6"/>
    <p:sldId id="302" r:id="rId7"/>
    <p:sldId id="271" r:id="rId8"/>
    <p:sldId id="303" r:id="rId9"/>
    <p:sldId id="272" r:id="rId10"/>
    <p:sldId id="273" r:id="rId11"/>
    <p:sldId id="304" r:id="rId12"/>
    <p:sldId id="274" r:id="rId13"/>
    <p:sldId id="325" r:id="rId14"/>
    <p:sldId id="275" r:id="rId15"/>
    <p:sldId id="276" r:id="rId16"/>
    <p:sldId id="278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5" r:id="rId39"/>
    <p:sldId id="307" r:id="rId40"/>
    <p:sldId id="310" r:id="rId41"/>
    <p:sldId id="311" r:id="rId42"/>
    <p:sldId id="324" r:id="rId43"/>
    <p:sldId id="313" r:id="rId44"/>
    <p:sldId id="314" r:id="rId45"/>
    <p:sldId id="315" r:id="rId46"/>
    <p:sldId id="318" r:id="rId47"/>
    <p:sldId id="326" r:id="rId48"/>
    <p:sldId id="321" r:id="rId49"/>
    <p:sldId id="322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23" r:id="rId63"/>
    <p:sldId id="265" r:id="rId64"/>
    <p:sldId id="327" r:id="rId65"/>
    <p:sldId id="328" r:id="rId66"/>
    <p:sldId id="269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s Spectrometry Imaging" id="{CEDF44F2-AC42-4EC9-A574-FF09D1374B4A}">
          <p14:sldIdLst>
            <p14:sldId id="256"/>
            <p14:sldId id="270"/>
            <p14:sldId id="302"/>
            <p14:sldId id="271"/>
            <p14:sldId id="303"/>
            <p14:sldId id="272"/>
            <p14:sldId id="273"/>
            <p14:sldId id="304"/>
            <p14:sldId id="274"/>
          </p14:sldIdLst>
        </p14:section>
        <p14:section name="Dimensionality Reduction" id="{E9FB646B-E8A8-41EB-B75B-20070BA10AAB}">
          <p14:sldIdLst>
            <p14:sldId id="325"/>
          </p14:sldIdLst>
        </p14:section>
        <p14:section name="PCA" id="{A1046F3F-B3A5-4DFE-8395-5228389F2CF3}">
          <p14:sldIdLst>
            <p14:sldId id="275"/>
            <p14:sldId id="276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t-SNE" id="{9167AB74-B83F-4041-B131-1B984E0AE073}">
          <p14:sldIdLst>
            <p14:sldId id="305"/>
            <p14:sldId id="307"/>
            <p14:sldId id="310"/>
            <p14:sldId id="311"/>
            <p14:sldId id="324"/>
            <p14:sldId id="313"/>
            <p14:sldId id="314"/>
            <p14:sldId id="315"/>
            <p14:sldId id="318"/>
            <p14:sldId id="326"/>
            <p14:sldId id="321"/>
            <p14:sldId id="322"/>
          </p14:sldIdLst>
        </p14:section>
        <p14:section name="Kmeans" id="{E39B522D-CC00-4DE8-B38C-89D10C307412}">
          <p14:sldIdLst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Result" id="{44592CEF-5C4B-4B96-9ACC-8BAE6FBD398C}">
          <p14:sldIdLst>
            <p14:sldId id="323"/>
            <p14:sldId id="265"/>
            <p14:sldId id="327"/>
            <p14:sldId id="328"/>
          </p14:sldIdLst>
        </p14:section>
        <p14:section name="Conclusion" id="{E59D457A-E7F8-4338-B647-9EBDD4B3D4EB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42D0B"/>
    <a:srgbClr val="76280B"/>
    <a:srgbClr val="F6BF73"/>
    <a:srgbClr val="F9D4A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72" autoAdjust="0"/>
    <p:restoredTop sz="91678" autoAdjust="0"/>
  </p:normalViewPr>
  <p:slideViewPr>
    <p:cSldViewPr snapToGrid="0">
      <p:cViewPr varScale="1">
        <p:scale>
          <a:sx n="87" d="100"/>
          <a:sy n="87" d="100"/>
        </p:scale>
        <p:origin x="2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K-means</a:t>
            </a:r>
            <a:r>
              <a:rPr lang="en-US" baseline="0" dirty="0" smtClean="0"/>
              <a:t> </a:t>
            </a:r>
            <a:r>
              <a:rPr lang="en-US" dirty="0" smtClean="0"/>
              <a:t>Tutorial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Sheet1!$A$2:$A$20</c:f>
              <c:numCache>
                <c:formatCode>General</c:formatCode>
                <c:ptCount val="19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  <c:pt idx="3">
                  <c:v>2.2999999999999998</c:v>
                </c:pt>
                <c:pt idx="4">
                  <c:v>1.9</c:v>
                </c:pt>
                <c:pt idx="5">
                  <c:v>0.5</c:v>
                </c:pt>
                <c:pt idx="6">
                  <c:v>0.8</c:v>
                </c:pt>
                <c:pt idx="7">
                  <c:v>0.7</c:v>
                </c:pt>
                <c:pt idx="8">
                  <c:v>2.5</c:v>
                </c:pt>
                <c:pt idx="9">
                  <c:v>1.6</c:v>
                </c:pt>
                <c:pt idx="10">
                  <c:v>0.9</c:v>
                </c:pt>
                <c:pt idx="11">
                  <c:v>1.7</c:v>
                </c:pt>
                <c:pt idx="12">
                  <c:v>1.4</c:v>
                </c:pt>
                <c:pt idx="13">
                  <c:v>1.5</c:v>
                </c:pt>
                <c:pt idx="14">
                  <c:v>2.4</c:v>
                </c:pt>
                <c:pt idx="15">
                  <c:v>2.6</c:v>
                </c:pt>
                <c:pt idx="16">
                  <c:v>0.8</c:v>
                </c:pt>
                <c:pt idx="17">
                  <c:v>0.6</c:v>
                </c:pt>
                <c:pt idx="18">
                  <c:v>0.7</c:v>
                </c:pt>
              </c:numCache>
            </c:numRef>
          </c:xVal>
          <c:yVal>
            <c:numRef>
              <c:f>Sheet1!$B$2:$B$20</c:f>
              <c:numCache>
                <c:formatCode>General</c:formatCode>
                <c:ptCount val="19"/>
                <c:pt idx="0">
                  <c:v>2.7</c:v>
                </c:pt>
                <c:pt idx="1">
                  <c:v>0.9</c:v>
                </c:pt>
                <c:pt idx="2">
                  <c:v>0.8</c:v>
                </c:pt>
                <c:pt idx="3">
                  <c:v>1.5</c:v>
                </c:pt>
                <c:pt idx="4">
                  <c:v>0.5</c:v>
                </c:pt>
                <c:pt idx="5">
                  <c:v>2.1</c:v>
                </c:pt>
                <c:pt idx="6">
                  <c:v>2.4</c:v>
                </c:pt>
                <c:pt idx="7">
                  <c:v>1.3</c:v>
                </c:pt>
                <c:pt idx="8">
                  <c:v>1.8</c:v>
                </c:pt>
                <c:pt idx="9">
                  <c:v>0.7</c:v>
                </c:pt>
                <c:pt idx="10">
                  <c:v>2</c:v>
                </c:pt>
                <c:pt idx="11">
                  <c:v>1.6</c:v>
                </c:pt>
                <c:pt idx="12">
                  <c:v>0.8</c:v>
                </c:pt>
                <c:pt idx="13">
                  <c:v>1.4</c:v>
                </c:pt>
                <c:pt idx="14">
                  <c:v>1.2</c:v>
                </c:pt>
                <c:pt idx="15">
                  <c:v>1.5</c:v>
                </c:pt>
                <c:pt idx="16">
                  <c:v>1.8</c:v>
                </c:pt>
                <c:pt idx="17">
                  <c:v>1.6</c:v>
                </c:pt>
                <c:pt idx="18">
                  <c:v>2.2000000000000002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514-4E88-91BB-593B9FEFD6F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679374751"/>
        <c:axId val="1679373087"/>
      </c:scatterChart>
      <c:valAx>
        <c:axId val="16793747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X-axis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9373087"/>
        <c:crosses val="autoZero"/>
        <c:crossBetween val="midCat"/>
      </c:valAx>
      <c:valAx>
        <c:axId val="1679373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Y-axis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93747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E8B0B3-2DA5-4E11-8636-CA0CA9E2621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F9A57C-5302-4BAE-9F11-73DBDE4F8287}">
      <dgm:prSet phldrT="[Text]"/>
      <dgm:spPr/>
      <dgm:t>
        <a:bodyPr/>
        <a:lstStyle/>
        <a:p>
          <a:r>
            <a:rPr lang="en-US" altLang="ko-KR" b="1" dirty="0" smtClean="0">
              <a:solidFill>
                <a:schemeClr val="bg1"/>
              </a:solidFill>
              <a:cs typeface="Arial" pitchFamily="34" charset="0"/>
            </a:rPr>
            <a:t>MICROPROBE</a:t>
          </a:r>
          <a:endParaRPr lang="en-US" dirty="0"/>
        </a:p>
      </dgm:t>
    </dgm:pt>
    <dgm:pt modelId="{CADF6410-F557-4F36-9D59-1391636DFB6C}" type="parTrans" cxnId="{F576F835-56E6-4570-A13B-54EA96FD82CA}">
      <dgm:prSet/>
      <dgm:spPr/>
      <dgm:t>
        <a:bodyPr/>
        <a:lstStyle/>
        <a:p>
          <a:endParaRPr lang="en-US"/>
        </a:p>
      </dgm:t>
    </dgm:pt>
    <dgm:pt modelId="{8A5AF490-DF37-4DE3-AF07-E7076BC2B929}" type="sibTrans" cxnId="{F576F835-56E6-4570-A13B-54EA96FD82CA}">
      <dgm:prSet/>
      <dgm:spPr/>
      <dgm:t>
        <a:bodyPr/>
        <a:lstStyle/>
        <a:p>
          <a:endParaRPr lang="en-US"/>
        </a:p>
      </dgm:t>
    </dgm:pt>
    <dgm:pt modelId="{C9CB4A9B-16E6-4D77-80D6-204C45D22167}">
      <dgm:prSet phldrT="[Text]"/>
      <dgm:spPr/>
      <dgm:t>
        <a:bodyPr/>
        <a:lstStyle/>
        <a:p>
          <a:r>
            <a:rPr lang="en-US" altLang="ko-KR" dirty="0" smtClean="0">
              <a:solidFill>
                <a:schemeClr val="bg1"/>
              </a:solidFill>
              <a:cs typeface="Arial" pitchFamily="34" charset="0"/>
            </a:rPr>
            <a:t>The most common and the simplest technique.</a:t>
          </a:r>
          <a:endParaRPr lang="en-US" dirty="0"/>
        </a:p>
      </dgm:t>
    </dgm:pt>
    <dgm:pt modelId="{C27032BA-D4BE-4852-8D54-AD5F15E0FC43}" type="parTrans" cxnId="{6A3A9D97-0224-4AB3-AFC5-7D55C368D476}">
      <dgm:prSet/>
      <dgm:spPr/>
      <dgm:t>
        <a:bodyPr/>
        <a:lstStyle/>
        <a:p>
          <a:endParaRPr lang="en-US"/>
        </a:p>
      </dgm:t>
    </dgm:pt>
    <dgm:pt modelId="{C97214B6-5B82-4809-862B-EDB9B654DCB0}" type="sibTrans" cxnId="{6A3A9D97-0224-4AB3-AFC5-7D55C368D476}">
      <dgm:prSet/>
      <dgm:spPr/>
      <dgm:t>
        <a:bodyPr/>
        <a:lstStyle/>
        <a:p>
          <a:endParaRPr lang="en-US"/>
        </a:p>
      </dgm:t>
    </dgm:pt>
    <dgm:pt modelId="{FE65D422-A879-457A-843C-6914E3D136E1}">
      <dgm:prSet phldrT="[Text]"/>
      <dgm:spPr/>
      <dgm:t>
        <a:bodyPr/>
        <a:lstStyle/>
        <a:p>
          <a:r>
            <a:rPr lang="en-US" altLang="ko-KR" b="1" dirty="0" smtClean="0">
              <a:solidFill>
                <a:schemeClr val="bg1"/>
              </a:solidFill>
              <a:cs typeface="Arial" pitchFamily="34" charset="0"/>
            </a:rPr>
            <a:t>MICROSCOPE</a:t>
          </a:r>
          <a:endParaRPr lang="en-US" dirty="0"/>
        </a:p>
      </dgm:t>
    </dgm:pt>
    <dgm:pt modelId="{433250D8-3B84-4EDF-BF5F-64EF5D4D2B31}" type="parTrans" cxnId="{EDDAD3AE-8A50-49EF-A5CA-78F6373C9D43}">
      <dgm:prSet/>
      <dgm:spPr/>
      <dgm:t>
        <a:bodyPr/>
        <a:lstStyle/>
        <a:p>
          <a:endParaRPr lang="en-US"/>
        </a:p>
      </dgm:t>
    </dgm:pt>
    <dgm:pt modelId="{352164A7-2F01-4802-989F-EF4381A8310A}" type="sibTrans" cxnId="{EDDAD3AE-8A50-49EF-A5CA-78F6373C9D43}">
      <dgm:prSet/>
      <dgm:spPr/>
      <dgm:t>
        <a:bodyPr/>
        <a:lstStyle/>
        <a:p>
          <a:endParaRPr lang="en-US"/>
        </a:p>
      </dgm:t>
    </dgm:pt>
    <dgm:pt modelId="{6B09C88C-8C2D-42A0-9FF1-D0E55E27ABC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Microscope mode imaging uses ion-optical microscope elements to project the spatial origin of the ions onto a position-sensitive detector.</a:t>
          </a:r>
          <a:endParaRPr lang="en-US" dirty="0"/>
        </a:p>
      </dgm:t>
    </dgm:pt>
    <dgm:pt modelId="{73580E2B-23CF-45CD-9523-858865651F41}" type="parTrans" cxnId="{E87FC531-2E2A-4DFB-A8F0-531DC6F8756F}">
      <dgm:prSet/>
      <dgm:spPr/>
      <dgm:t>
        <a:bodyPr/>
        <a:lstStyle/>
        <a:p>
          <a:endParaRPr lang="en-US"/>
        </a:p>
      </dgm:t>
    </dgm:pt>
    <dgm:pt modelId="{D1A82442-ED28-4FAE-B7ED-5D894D67BC86}" type="sibTrans" cxnId="{E87FC531-2E2A-4DFB-A8F0-531DC6F8756F}">
      <dgm:prSet/>
      <dgm:spPr/>
      <dgm:t>
        <a:bodyPr/>
        <a:lstStyle/>
        <a:p>
          <a:endParaRPr lang="en-US"/>
        </a:p>
      </dgm:t>
    </dgm:pt>
    <dgm:pt modelId="{3B794EB4-20AA-4886-8057-3983533109E0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It can be described as position-correlated mass spectrometry.</a:t>
          </a:r>
          <a:endParaRPr lang="en-US" dirty="0">
            <a:solidFill>
              <a:schemeClr val="bg1"/>
            </a:solidFill>
          </a:endParaRPr>
        </a:p>
      </dgm:t>
    </dgm:pt>
    <dgm:pt modelId="{DC64CA61-5145-4222-854F-EE6F9CD5815A}" type="parTrans" cxnId="{148A9A43-32F8-4DE7-B5F4-6E65E65F8863}">
      <dgm:prSet/>
      <dgm:spPr/>
      <dgm:t>
        <a:bodyPr/>
        <a:lstStyle/>
        <a:p>
          <a:endParaRPr lang="en-US"/>
        </a:p>
      </dgm:t>
    </dgm:pt>
    <dgm:pt modelId="{CC60E182-366D-4B17-9A02-BCC1E5865236}" type="sibTrans" cxnId="{148A9A43-32F8-4DE7-B5F4-6E65E65F8863}">
      <dgm:prSet/>
      <dgm:spPr/>
      <dgm:t>
        <a:bodyPr/>
        <a:lstStyle/>
        <a:p>
          <a:endParaRPr lang="en-US"/>
        </a:p>
      </dgm:t>
    </dgm:pt>
    <dgm:pt modelId="{43B5FD97-ECF2-45E3-971E-80FEA7BAC71C}">
      <dgm:prSet/>
      <dgm:spPr/>
      <dgm:t>
        <a:bodyPr/>
        <a:lstStyle/>
        <a:p>
          <a:r>
            <a:rPr lang="en-US" altLang="ko-KR" dirty="0" smtClean="0">
              <a:solidFill>
                <a:schemeClr val="bg1"/>
              </a:solidFill>
              <a:cs typeface="Arial" pitchFamily="34" charset="0"/>
            </a:rPr>
            <a:t>It’s </a:t>
          </a:r>
          <a:r>
            <a:rPr lang="en-US" dirty="0" smtClean="0">
              <a:solidFill>
                <a:schemeClr val="bg1"/>
              </a:solidFill>
            </a:rPr>
            <a:t>described in MALDI literature as Imaging Spectrometry Imaging (IMS).</a:t>
          </a:r>
          <a:endParaRPr lang="en-US" altLang="ko-KR" dirty="0">
            <a:solidFill>
              <a:schemeClr val="bg1"/>
            </a:solidFill>
            <a:cs typeface="Arial" pitchFamily="34" charset="0"/>
          </a:endParaRPr>
        </a:p>
      </dgm:t>
    </dgm:pt>
    <dgm:pt modelId="{8F77A171-468E-4683-8440-63DEE2B24219}" type="parTrans" cxnId="{606914DF-7144-4BD8-9F24-BBAB39DC9B75}">
      <dgm:prSet/>
      <dgm:spPr/>
      <dgm:t>
        <a:bodyPr/>
        <a:lstStyle/>
        <a:p>
          <a:endParaRPr lang="en-US"/>
        </a:p>
      </dgm:t>
    </dgm:pt>
    <dgm:pt modelId="{3DCD305F-B2AD-4CBF-BF1D-8777B582EB81}" type="sibTrans" cxnId="{606914DF-7144-4BD8-9F24-BBAB39DC9B75}">
      <dgm:prSet/>
      <dgm:spPr/>
      <dgm:t>
        <a:bodyPr/>
        <a:lstStyle/>
        <a:p>
          <a:endParaRPr lang="en-US"/>
        </a:p>
      </dgm:t>
    </dgm:pt>
    <dgm:pt modelId="{BC904E79-5B1B-4B8B-A856-A93DA9D2F38F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It has a finite depth of vision, which makes sample preparation more critical.</a:t>
          </a:r>
          <a:endParaRPr lang="en-US" dirty="0">
            <a:solidFill>
              <a:schemeClr val="bg1"/>
            </a:solidFill>
            <a:cs typeface="Arial" pitchFamily="34" charset="0"/>
          </a:endParaRPr>
        </a:p>
      </dgm:t>
    </dgm:pt>
    <dgm:pt modelId="{B801D694-9155-4880-81E7-17BC56BAE1DE}" type="parTrans" cxnId="{DECC4CE9-051A-474F-B091-35A7B2A06F88}">
      <dgm:prSet/>
      <dgm:spPr/>
      <dgm:t>
        <a:bodyPr/>
        <a:lstStyle/>
        <a:p>
          <a:endParaRPr lang="en-US"/>
        </a:p>
      </dgm:t>
    </dgm:pt>
    <dgm:pt modelId="{AFBE2BF2-CC62-4446-B9C2-BD4F217B0A63}" type="sibTrans" cxnId="{DECC4CE9-051A-474F-B091-35A7B2A06F88}">
      <dgm:prSet/>
      <dgm:spPr/>
      <dgm:t>
        <a:bodyPr/>
        <a:lstStyle/>
        <a:p>
          <a:endParaRPr lang="en-US"/>
        </a:p>
      </dgm:t>
    </dgm:pt>
    <dgm:pt modelId="{CEBD7747-733C-45E7-B302-2F73C0A722C8}" type="pres">
      <dgm:prSet presAssocID="{5EE8B0B3-2DA5-4E11-8636-CA0CA9E2621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DF838F-CBB4-427E-BD94-9622B2DED831}" type="pres">
      <dgm:prSet presAssocID="{CCF9A57C-5302-4BAE-9F11-73DBDE4F828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0F6B1D-DE50-4460-BD85-AC63F40D8EDF}" type="pres">
      <dgm:prSet presAssocID="{CCF9A57C-5302-4BAE-9F11-73DBDE4F828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9AF0B6-B9A6-486E-86E0-359965D0CAD5}" type="pres">
      <dgm:prSet presAssocID="{FE65D422-A879-457A-843C-6914E3D136E1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F58805-7140-48FC-AA7F-E0C024A41E49}" type="pres">
      <dgm:prSet presAssocID="{FE65D422-A879-457A-843C-6914E3D136E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77A994-6A95-4C0D-800F-3C8404F76807}" type="presOf" srcId="{BC904E79-5B1B-4B8B-A856-A93DA9D2F38F}" destId="{FCF58805-7140-48FC-AA7F-E0C024A41E49}" srcOrd="0" destOrd="1" presId="urn:microsoft.com/office/officeart/2005/8/layout/vList2"/>
    <dgm:cxn modelId="{F576F835-56E6-4570-A13B-54EA96FD82CA}" srcId="{5EE8B0B3-2DA5-4E11-8636-CA0CA9E26210}" destId="{CCF9A57C-5302-4BAE-9F11-73DBDE4F8287}" srcOrd="0" destOrd="0" parTransId="{CADF6410-F557-4F36-9D59-1391636DFB6C}" sibTransId="{8A5AF490-DF37-4DE3-AF07-E7076BC2B929}"/>
    <dgm:cxn modelId="{3BF26894-E1B0-4869-9976-246C0C2D204E}" type="presOf" srcId="{43B5FD97-ECF2-45E3-971E-80FEA7BAC71C}" destId="{0C0F6B1D-DE50-4460-BD85-AC63F40D8EDF}" srcOrd="0" destOrd="2" presId="urn:microsoft.com/office/officeart/2005/8/layout/vList2"/>
    <dgm:cxn modelId="{606914DF-7144-4BD8-9F24-BBAB39DC9B75}" srcId="{CCF9A57C-5302-4BAE-9F11-73DBDE4F8287}" destId="{43B5FD97-ECF2-45E3-971E-80FEA7BAC71C}" srcOrd="2" destOrd="0" parTransId="{8F77A171-468E-4683-8440-63DEE2B24219}" sibTransId="{3DCD305F-B2AD-4CBF-BF1D-8777B582EB81}"/>
    <dgm:cxn modelId="{1938C070-C94A-4587-8F82-790F3EF0F096}" type="presOf" srcId="{CCF9A57C-5302-4BAE-9F11-73DBDE4F8287}" destId="{C1DF838F-CBB4-427E-BD94-9622B2DED831}" srcOrd="0" destOrd="0" presId="urn:microsoft.com/office/officeart/2005/8/layout/vList2"/>
    <dgm:cxn modelId="{48306CB5-CF74-425B-9759-BEE5C6F88354}" type="presOf" srcId="{3B794EB4-20AA-4886-8057-3983533109E0}" destId="{0C0F6B1D-DE50-4460-BD85-AC63F40D8EDF}" srcOrd="0" destOrd="1" presId="urn:microsoft.com/office/officeart/2005/8/layout/vList2"/>
    <dgm:cxn modelId="{FA225B7B-E1B7-4C48-8B68-FCE2A8BDAE40}" type="presOf" srcId="{5EE8B0B3-2DA5-4E11-8636-CA0CA9E26210}" destId="{CEBD7747-733C-45E7-B302-2F73C0A722C8}" srcOrd="0" destOrd="0" presId="urn:microsoft.com/office/officeart/2005/8/layout/vList2"/>
    <dgm:cxn modelId="{EDDAD3AE-8A50-49EF-A5CA-78F6373C9D43}" srcId="{5EE8B0B3-2DA5-4E11-8636-CA0CA9E26210}" destId="{FE65D422-A879-457A-843C-6914E3D136E1}" srcOrd="1" destOrd="0" parTransId="{433250D8-3B84-4EDF-BF5F-64EF5D4D2B31}" sibTransId="{352164A7-2F01-4802-989F-EF4381A8310A}"/>
    <dgm:cxn modelId="{148A9A43-32F8-4DE7-B5F4-6E65E65F8863}" srcId="{CCF9A57C-5302-4BAE-9F11-73DBDE4F8287}" destId="{3B794EB4-20AA-4886-8057-3983533109E0}" srcOrd="1" destOrd="0" parTransId="{DC64CA61-5145-4222-854F-EE6F9CD5815A}" sibTransId="{CC60E182-366D-4B17-9A02-BCC1E5865236}"/>
    <dgm:cxn modelId="{DECC4CE9-051A-474F-B091-35A7B2A06F88}" srcId="{FE65D422-A879-457A-843C-6914E3D136E1}" destId="{BC904E79-5B1B-4B8B-A856-A93DA9D2F38F}" srcOrd="1" destOrd="0" parTransId="{B801D694-9155-4880-81E7-17BC56BAE1DE}" sibTransId="{AFBE2BF2-CC62-4446-B9C2-BD4F217B0A63}"/>
    <dgm:cxn modelId="{E87FC531-2E2A-4DFB-A8F0-531DC6F8756F}" srcId="{FE65D422-A879-457A-843C-6914E3D136E1}" destId="{6B09C88C-8C2D-42A0-9FF1-D0E55E27ABCF}" srcOrd="0" destOrd="0" parTransId="{73580E2B-23CF-45CD-9523-858865651F41}" sibTransId="{D1A82442-ED28-4FAE-B7ED-5D894D67BC86}"/>
    <dgm:cxn modelId="{A5D094D6-87CD-467F-B2D6-E5165026F086}" type="presOf" srcId="{C9CB4A9B-16E6-4D77-80D6-204C45D22167}" destId="{0C0F6B1D-DE50-4460-BD85-AC63F40D8EDF}" srcOrd="0" destOrd="0" presId="urn:microsoft.com/office/officeart/2005/8/layout/vList2"/>
    <dgm:cxn modelId="{BA6BB5D4-D71A-4254-BF5C-80ECE168C025}" type="presOf" srcId="{FE65D422-A879-457A-843C-6914E3D136E1}" destId="{409AF0B6-B9A6-486E-86E0-359965D0CAD5}" srcOrd="0" destOrd="0" presId="urn:microsoft.com/office/officeart/2005/8/layout/vList2"/>
    <dgm:cxn modelId="{6A3A9D97-0224-4AB3-AFC5-7D55C368D476}" srcId="{CCF9A57C-5302-4BAE-9F11-73DBDE4F8287}" destId="{C9CB4A9B-16E6-4D77-80D6-204C45D22167}" srcOrd="0" destOrd="0" parTransId="{C27032BA-D4BE-4852-8D54-AD5F15E0FC43}" sibTransId="{C97214B6-5B82-4809-862B-EDB9B654DCB0}"/>
    <dgm:cxn modelId="{86A4D4EC-8CF7-45CF-936E-1499A848928A}" type="presOf" srcId="{6B09C88C-8C2D-42A0-9FF1-D0E55E27ABCF}" destId="{FCF58805-7140-48FC-AA7F-E0C024A41E49}" srcOrd="0" destOrd="0" presId="urn:microsoft.com/office/officeart/2005/8/layout/vList2"/>
    <dgm:cxn modelId="{27E42AC5-12D2-4B7E-B485-51BB566A0A78}" type="presParOf" srcId="{CEBD7747-733C-45E7-B302-2F73C0A722C8}" destId="{C1DF838F-CBB4-427E-BD94-9622B2DED831}" srcOrd="0" destOrd="0" presId="urn:microsoft.com/office/officeart/2005/8/layout/vList2"/>
    <dgm:cxn modelId="{95CD42B7-6C7F-4A0F-AFB5-712FDC123FF5}" type="presParOf" srcId="{CEBD7747-733C-45E7-B302-2F73C0A722C8}" destId="{0C0F6B1D-DE50-4460-BD85-AC63F40D8EDF}" srcOrd="1" destOrd="0" presId="urn:microsoft.com/office/officeart/2005/8/layout/vList2"/>
    <dgm:cxn modelId="{4D70A3C0-5AFD-4A12-B061-8653A6103FD4}" type="presParOf" srcId="{CEBD7747-733C-45E7-B302-2F73C0A722C8}" destId="{409AF0B6-B9A6-486E-86E0-359965D0CAD5}" srcOrd="2" destOrd="0" presId="urn:microsoft.com/office/officeart/2005/8/layout/vList2"/>
    <dgm:cxn modelId="{B545D56A-ACFD-41F0-89D5-301CBC7B08CE}" type="presParOf" srcId="{CEBD7747-733C-45E7-B302-2F73C0A722C8}" destId="{FCF58805-7140-48FC-AA7F-E0C024A41E4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F838F-CBB4-427E-BD94-9622B2DED831}">
      <dsp:nvSpPr>
        <dsp:cNvPr id="0" name=""/>
        <dsp:cNvSpPr/>
      </dsp:nvSpPr>
      <dsp:spPr>
        <a:xfrm>
          <a:off x="0" y="89597"/>
          <a:ext cx="6570578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600" b="1" kern="1200" dirty="0" smtClean="0">
              <a:solidFill>
                <a:schemeClr val="bg1"/>
              </a:solidFill>
              <a:cs typeface="Arial" pitchFamily="34" charset="0"/>
            </a:rPr>
            <a:t>MICROPROBE</a:t>
          </a:r>
          <a:endParaRPr lang="en-US" sz="2600" kern="1200" dirty="0"/>
        </a:p>
      </dsp:txBody>
      <dsp:txXfrm>
        <a:off x="29700" y="119297"/>
        <a:ext cx="6511178" cy="549000"/>
      </dsp:txXfrm>
    </dsp:sp>
    <dsp:sp modelId="{0C0F6B1D-DE50-4460-BD85-AC63F40D8EDF}">
      <dsp:nvSpPr>
        <dsp:cNvPr id="0" name=""/>
        <dsp:cNvSpPr/>
      </dsp:nvSpPr>
      <dsp:spPr>
        <a:xfrm>
          <a:off x="0" y="697998"/>
          <a:ext cx="6570578" cy="1533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61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2000" kern="1200" dirty="0" smtClean="0">
              <a:solidFill>
                <a:schemeClr val="bg1"/>
              </a:solidFill>
              <a:cs typeface="Arial" pitchFamily="34" charset="0"/>
            </a:rPr>
            <a:t>The most common and the simplest technique.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solidFill>
                <a:schemeClr val="bg1"/>
              </a:solidFill>
            </a:rPr>
            <a:t>It can be described as position-correlated mass spectrometry.</a:t>
          </a:r>
          <a:endParaRPr lang="en-US" sz="200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2000" kern="1200" dirty="0" smtClean="0">
              <a:solidFill>
                <a:schemeClr val="bg1"/>
              </a:solidFill>
              <a:cs typeface="Arial" pitchFamily="34" charset="0"/>
            </a:rPr>
            <a:t>It’s </a:t>
          </a:r>
          <a:r>
            <a:rPr lang="en-US" sz="2000" kern="1200" dirty="0" smtClean="0">
              <a:solidFill>
                <a:schemeClr val="bg1"/>
              </a:solidFill>
            </a:rPr>
            <a:t>described in MALDI literature as Imaging Spectrometry Imaging (IMS).</a:t>
          </a:r>
          <a:endParaRPr lang="en-US" altLang="ko-KR" sz="2000" kern="1200" dirty="0">
            <a:solidFill>
              <a:schemeClr val="bg1"/>
            </a:solidFill>
            <a:cs typeface="Arial" pitchFamily="34" charset="0"/>
          </a:endParaRPr>
        </a:p>
      </dsp:txBody>
      <dsp:txXfrm>
        <a:off x="0" y="697998"/>
        <a:ext cx="6570578" cy="1533870"/>
      </dsp:txXfrm>
    </dsp:sp>
    <dsp:sp modelId="{409AF0B6-B9A6-486E-86E0-359965D0CAD5}">
      <dsp:nvSpPr>
        <dsp:cNvPr id="0" name=""/>
        <dsp:cNvSpPr/>
      </dsp:nvSpPr>
      <dsp:spPr>
        <a:xfrm>
          <a:off x="0" y="2231868"/>
          <a:ext cx="6570578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600" b="1" kern="1200" dirty="0" smtClean="0">
              <a:solidFill>
                <a:schemeClr val="bg1"/>
              </a:solidFill>
              <a:cs typeface="Arial" pitchFamily="34" charset="0"/>
            </a:rPr>
            <a:t>MICROSCOPE</a:t>
          </a:r>
          <a:endParaRPr lang="en-US" sz="2600" kern="1200" dirty="0"/>
        </a:p>
      </dsp:txBody>
      <dsp:txXfrm>
        <a:off x="29700" y="2261568"/>
        <a:ext cx="6511178" cy="549000"/>
      </dsp:txXfrm>
    </dsp:sp>
    <dsp:sp modelId="{FCF58805-7140-48FC-AA7F-E0C024A41E49}">
      <dsp:nvSpPr>
        <dsp:cNvPr id="0" name=""/>
        <dsp:cNvSpPr/>
      </dsp:nvSpPr>
      <dsp:spPr>
        <a:xfrm>
          <a:off x="0" y="2840268"/>
          <a:ext cx="6570578" cy="1453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61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solidFill>
                <a:schemeClr val="bg1"/>
              </a:solidFill>
            </a:rPr>
            <a:t>Microscope mode imaging uses ion-optical microscope elements to project the spatial origin of the ions onto a position-sensitive detector.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solidFill>
                <a:schemeClr val="bg1"/>
              </a:solidFill>
            </a:rPr>
            <a:t>It has a finite depth of vision, which makes sample preparation more critical.</a:t>
          </a:r>
          <a:endParaRPr lang="en-US" sz="2000" kern="1200" dirty="0">
            <a:solidFill>
              <a:schemeClr val="bg1"/>
            </a:solidFill>
            <a:cs typeface="Arial" pitchFamily="34" charset="0"/>
          </a:endParaRPr>
        </a:p>
      </dsp:txBody>
      <dsp:txXfrm>
        <a:off x="0" y="2840268"/>
        <a:ext cx="6570578" cy="1453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805758-D2E5-47F1-BDC8-64F96AB837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A4D7A7-60FE-4B51-8D3B-098FB2A1B3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66161-D383-45DC-9645-1D21647A8641}" type="datetimeFigureOut">
              <a:rPr lang="en-US" smtClean="0"/>
              <a:t>1/16/2021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48030B-DA71-4B18-AA7C-F991BCB518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65FCA-070F-4A6D-A2E0-D5EBEAABC9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4D2B8-7AFA-4F86-9DF3-A6BBE4E23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4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789D0-CA34-4934-A369-C3113E12A3EF}" type="datetimeFigureOut">
              <a:rPr lang="en-US" smtClean="0"/>
              <a:t>1/16/2021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79418-37EB-4378-AD22-89DBB000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4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Notes to presenter: </a:t>
            </a:r>
          </a:p>
          <a:p>
            <a:r>
              <a:rPr lang="en-US" i="1" dirty="0"/>
              <a:t>What is your purpose for sharing this reflection</a:t>
            </a:r>
            <a:r>
              <a:rPr lang="en-US" i="1" baseline="0" dirty="0"/>
              <a:t>?</a:t>
            </a:r>
          </a:p>
          <a:p>
            <a:r>
              <a:rPr lang="en-US" i="1" baseline="0" dirty="0"/>
              <a:t>Is it at the end of a unit or project?  </a:t>
            </a:r>
          </a:p>
          <a:p>
            <a:r>
              <a:rPr lang="en-US" i="1" baseline="0" dirty="0"/>
              <a:t>Are you sharing this reflection, at the attainment of a learning goal you set for yourself?  </a:t>
            </a:r>
          </a:p>
          <a:p>
            <a:r>
              <a:rPr lang="en-US" i="1" baseline="0" dirty="0"/>
              <a:t>Is it at the end of a course?  </a:t>
            </a:r>
          </a:p>
          <a:p>
            <a:endParaRPr lang="en-US" baseline="0" dirty="0"/>
          </a:p>
          <a:p>
            <a:r>
              <a:rPr lang="en-US" baseline="0" dirty="0"/>
              <a:t>State your purpose for the reflection or even the purpose of the learning experience or learning goal.  Be clear and be specific in stating your purpose.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7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15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did you think at first?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obstacles did you encounter along the way?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did you overcome those obstacles?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images can you add to support your process?</a:t>
            </a:r>
          </a:p>
          <a:p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16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11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</a:t>
            </a:r>
            <a:r>
              <a:rPr lang="en-US" dirty="0" err="1"/>
              <a:t>pij</a:t>
            </a:r>
            <a:r>
              <a:rPr lang="en-US" dirty="0"/>
              <a:t> modeled by small </a:t>
            </a:r>
            <a:r>
              <a:rPr lang="en-US" dirty="0" err="1"/>
              <a:t>qij</a:t>
            </a:r>
            <a:r>
              <a:rPr lang="en-US" dirty="0"/>
              <a:t> : Large penalty</a:t>
            </a:r>
          </a:p>
          <a:p>
            <a:r>
              <a:rPr lang="en-US" dirty="0"/>
              <a:t>Small </a:t>
            </a:r>
            <a:r>
              <a:rPr lang="en-US" dirty="0" err="1"/>
              <a:t>pij</a:t>
            </a:r>
            <a:r>
              <a:rPr lang="en-US" dirty="0"/>
              <a:t> modeled by large </a:t>
            </a:r>
            <a:r>
              <a:rPr lang="en-US" dirty="0" err="1"/>
              <a:t>qij</a:t>
            </a:r>
            <a:r>
              <a:rPr lang="en-US" dirty="0"/>
              <a:t> : Small penalty</a:t>
            </a:r>
          </a:p>
          <a:p>
            <a:r>
              <a:rPr lang="en-US" dirty="0"/>
              <a:t>t-SNE mainly preserves local similarity structure of the data</a:t>
            </a:r>
          </a:p>
        </p:txBody>
      </p:sp>
    </p:spTree>
    <p:extLst>
      <p:ext uri="{BB962C8B-B14F-4D97-AF65-F5344CB8AC3E}">
        <p14:creationId xmlns:p14="http://schemas.microsoft.com/office/powerpoint/2010/main" val="35630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Supervised</a:t>
            </a:r>
            <a:r>
              <a:rPr lang="en-US" b="1" baseline="0" dirty="0" smtClean="0"/>
              <a:t> Learning: </a:t>
            </a:r>
            <a:r>
              <a:rPr lang="en-US" b="0" baseline="0" dirty="0" smtClean="0"/>
              <a:t>is where you have input (x) and an corresponding output (y)</a:t>
            </a:r>
          </a:p>
          <a:p>
            <a:r>
              <a:rPr lang="en-US" b="1" baseline="0" dirty="0" smtClean="0"/>
              <a:t>Unsupervised Learning: </a:t>
            </a:r>
            <a:r>
              <a:rPr lang="en-US" b="0" baseline="0" dirty="0" smtClean="0"/>
              <a:t>is where you have input (x) and no corresponding output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DC3D2-9C50-48A6-BD6A-F321C148CFF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37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Partitional clustering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divides data objects into non-overlapping groups.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clustering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determines cluster assignments by building a hierarchy. This is implemented by either a bottom-up or a top-down approach: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Density-based clustering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determines cluster assignments based on the density of data points in a region. Clusters are assigned where there are high densities of data points separated by low-density regions.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DC3D2-9C50-48A6-BD6A-F321C148CFF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11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was important about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is it relevant to your course, yourself, or your society or community?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Why is this significant?</a:t>
            </a:r>
          </a:p>
          <a:p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70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was important about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is it relevant to your course, yourself, or your society or community?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Why is this significant?</a:t>
            </a:r>
          </a:p>
          <a:p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54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D826893-9059-400D-A708-615823828BC9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0" name="Graphic 9" descr="Single gear">
              <a:extLst>
                <a:ext uri="{FF2B5EF4-FFF2-40B4-BE49-F238E27FC236}">
                  <a16:creationId xmlns:a16="http://schemas.microsoft.com/office/drawing/2014/main" id="{4BD7AE3B-6321-488C-8378-B441F7AC6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52566813-48BF-44A8-9FBD-C9035FDE14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C9098912-FEFB-4951-B070-7ED0F1D455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7187CCFC-946C-4708-98C2-CC97857A51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 bwMode="ltGray">
          <a:xfrm>
            <a:off x="1704975" y="2598834"/>
            <a:ext cx="8782050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37307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799" y="4394039"/>
            <a:ext cx="8493957" cy="1117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1295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1/16/2021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229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59AF3-34E3-4F2D-B219-533C8164A410}"/>
              </a:ext>
            </a:extLst>
          </p:cNvPr>
          <p:cNvSpPr/>
          <p:nvPr userDrawn="1"/>
        </p:nvSpPr>
        <p:spPr>
          <a:xfrm>
            <a:off x="0" y="2590078"/>
            <a:ext cx="1602997" cy="1660332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8DDA9-3997-4600-985C-44C2CABD0BA3}"/>
              </a:ext>
            </a:extLst>
          </p:cNvPr>
          <p:cNvSpPr/>
          <p:nvPr userDrawn="1"/>
        </p:nvSpPr>
        <p:spPr>
          <a:xfrm>
            <a:off x="10606797" y="2590077"/>
            <a:ext cx="1602997" cy="1660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3518" y="2750779"/>
            <a:ext cx="1171888" cy="1356442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896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2D2AED-B2EF-46D8-BC7C-81AE25C80786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8" name="Graphic 7" descr="Single gear">
              <a:extLst>
                <a:ext uri="{FF2B5EF4-FFF2-40B4-BE49-F238E27FC236}">
                  <a16:creationId xmlns:a16="http://schemas.microsoft.com/office/drawing/2014/main" id="{2F9289FC-9317-4EC5-8064-00D3418501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9" name="Graphic 8" descr="Single gear">
              <a:extLst>
                <a:ext uri="{FF2B5EF4-FFF2-40B4-BE49-F238E27FC236}">
                  <a16:creationId xmlns:a16="http://schemas.microsoft.com/office/drawing/2014/main" id="{09784D29-4AB9-4581-A176-2BC2AD58F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0" name="Graphic 9" descr="Single gear">
              <a:extLst>
                <a:ext uri="{FF2B5EF4-FFF2-40B4-BE49-F238E27FC236}">
                  <a16:creationId xmlns:a16="http://schemas.microsoft.com/office/drawing/2014/main" id="{25EF2775-3EFB-4A64-8FAF-4D8B56AE0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A34C11DA-4074-454D-800C-0FC5FBF1CD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1/16/2021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540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8446" y="2336873"/>
            <a:ext cx="5608336" cy="3599313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1/16/2021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0702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2620817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1/16/2021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E59F855-D2A7-4662-804E-17B59CD1A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13022" y="2327474"/>
            <a:ext cx="6833757" cy="36087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5739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1090482"/>
          </a:xfrm>
        </p:spPr>
        <p:txBody>
          <a:bodyPr anchor="ctr" anchorCtr="0">
            <a:normAutofit/>
          </a:bodyPr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1/16/2021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DBD7FBFD-679C-4A5B-A176-220004B60453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80321" y="386862"/>
            <a:ext cx="9614617" cy="3867638"/>
          </a:xfrm>
        </p:spPr>
        <p:txBody>
          <a:bodyPr/>
          <a:lstStyle/>
          <a:p>
            <a:r>
              <a:rPr lang="en-US" noProof="0" smtClean="0"/>
              <a:t>Click icon to add SmartArt graphic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5996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2B243BA-55F2-42F1-B294-0EB708FCD888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46408269-63CF-4017-AC0D-C35B044D30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7A3695B4-ADE3-45A9-8119-67D5F83A8C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6B8F0030-0551-4558-8533-64D2E4838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59607E3E-29E0-44E4-899A-0955FA4D3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AD4251FC-462A-4B83-9F84-2358E52E3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1/16/2021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4006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7FCAB52-C8F0-4659-9B95-C792632631CE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5E98770F-9E46-4F69-9A76-F671813AF57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F08BF8CF-C3C2-4767-B88B-DE07E6A628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E63AFEB7-4AAE-448E-8B0B-C2F2287771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E279C731-1AAF-453A-94B0-6CC292039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1/16/2021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3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B2BD5A-C0EC-4AC1-BBF1-851D8321B964}"/>
              </a:ext>
            </a:extLst>
          </p:cNvPr>
          <p:cNvGrpSpPr/>
          <p:nvPr userDrawn="1"/>
        </p:nvGrpSpPr>
        <p:grpSpPr>
          <a:xfrm rot="5400000">
            <a:off x="188826" y="1282475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538A56DB-6938-460F-9BB3-A0A34C234B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E2A1D679-9D00-4DC7-82EC-B6C33270E7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8DFB6E86-77FA-4731-B7FA-5A63254A3E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982D40F0-DDB8-45E0-B9D1-5964842C73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D744A42C-4948-489C-8EB2-12C65C47E9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9" y="5928628"/>
            <a:ext cx="10437812" cy="32116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1754188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-4931" y="4556102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32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7333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47994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1/16/2021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77334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8697" y="4698039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8936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FC60FB4-27C2-4896-9B64-2DFE33815CE2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24" name="Graphic 23" descr="Single gear">
              <a:extLst>
                <a:ext uri="{FF2B5EF4-FFF2-40B4-BE49-F238E27FC236}">
                  <a16:creationId xmlns:a16="http://schemas.microsoft.com/office/drawing/2014/main" id="{EE89D477-BED5-4149-965A-0C122D97A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5CCE09A4-D09F-43A2-8459-2E9D3E9602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6" name="Graphic 25" descr="Single gear">
              <a:extLst>
                <a:ext uri="{FF2B5EF4-FFF2-40B4-BE49-F238E27FC236}">
                  <a16:creationId xmlns:a16="http://schemas.microsoft.com/office/drawing/2014/main" id="{9A46A1B3-2A0B-4FFE-AE15-A11187E434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7" name="Graphic 26" descr="Single gear">
              <a:extLst>
                <a:ext uri="{FF2B5EF4-FFF2-40B4-BE49-F238E27FC236}">
                  <a16:creationId xmlns:a16="http://schemas.microsoft.com/office/drawing/2014/main" id="{D4F4A02A-94BC-4984-A372-3B77FC854C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1/16/2021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2837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1F89FDF-9788-47AD-B230-0314E7C8D087}"/>
              </a:ext>
            </a:extLst>
          </p:cNvPr>
          <p:cNvGrpSpPr/>
          <p:nvPr userDrawn="1"/>
        </p:nvGrpSpPr>
        <p:grpSpPr>
          <a:xfrm rot="10800000">
            <a:off x="99308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9CD6B783-A97E-437E-B4E2-F7D761F0A2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4699BB72-0480-4165-8D15-316CEED8CE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685C07D9-1911-4085-8555-C992A61B10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D621B3C3-2371-4ED0-BC1D-87AABF852B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23" name="Graphic 22" descr="Single gear">
              <a:extLst>
                <a:ext uri="{FF2B5EF4-FFF2-40B4-BE49-F238E27FC236}">
                  <a16:creationId xmlns:a16="http://schemas.microsoft.com/office/drawing/2014/main" id="{D7D15287-50FE-4441-BA06-D454D73F7E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6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98925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1/16/2021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1859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0493" y="748304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64D24B-EA78-4E18-9226-569365267E5E}"/>
              </a:ext>
            </a:extLst>
          </p:cNvPr>
          <p:cNvCxnSpPr/>
          <p:nvPr userDrawn="1"/>
        </p:nvCxnSpPr>
        <p:spPr>
          <a:xfrm>
            <a:off x="85711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5BE17E03-04A7-46ED-8623-88DFFD7E30B0}"/>
              </a:ext>
            </a:extLst>
          </p:cNvPr>
          <p:cNvSpPr txBox="1">
            <a:spLocks/>
          </p:cNvSpPr>
          <p:nvPr userDrawn="1"/>
        </p:nvSpPr>
        <p:spPr>
          <a:xfrm>
            <a:off x="2106131" y="790252"/>
            <a:ext cx="3060802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noProof="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840076-AFCB-4C84-8E23-85DAD3CBEF3E}"/>
              </a:ext>
            </a:extLst>
          </p:cNvPr>
          <p:cNvCxnSpPr/>
          <p:nvPr userDrawn="1"/>
        </p:nvCxnSpPr>
        <p:spPr>
          <a:xfrm>
            <a:off x="52945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50">
            <a:extLst>
              <a:ext uri="{FF2B5EF4-FFF2-40B4-BE49-F238E27FC236}">
                <a16:creationId xmlns:a16="http://schemas.microsoft.com/office/drawing/2014/main" id="{BBA20603-8433-4B38-976F-F18CF78D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132" y="735087"/>
            <a:ext cx="3060802" cy="1080938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F340F6C-3335-49B0-AE89-7103CA6A7F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84611" y="735013"/>
            <a:ext cx="3060700" cy="108108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1F0AD31D-2FFB-40A9-96C2-F4EE3869BC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62988" y="746125"/>
            <a:ext cx="3070225" cy="105886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 algn="ctr">
              <a:defRPr sz="3600">
                <a:latin typeface="+mj-lt"/>
              </a:defRPr>
            </a:lvl2pPr>
            <a:lvl3pPr algn="ctr">
              <a:defRPr sz="3600">
                <a:latin typeface="+mj-lt"/>
              </a:defRPr>
            </a:lvl3pPr>
            <a:lvl4pPr algn="ctr">
              <a:defRPr sz="3600">
                <a:latin typeface="+mj-lt"/>
              </a:defRPr>
            </a:lvl4pPr>
            <a:lvl5pPr algn="ctr">
              <a:defRPr sz="3600">
                <a:latin typeface="+mj-lt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52B689E9-5B4C-4CC0-AAA4-847EB66C330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106131" y="2116138"/>
            <a:ext cx="3060802" cy="3713162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8" name="Content Placeholder 56">
            <a:extLst>
              <a:ext uri="{FF2B5EF4-FFF2-40B4-BE49-F238E27FC236}">
                <a16:creationId xmlns:a16="http://schemas.microsoft.com/office/drawing/2014/main" id="{1D5202CC-08D0-4157-9CB3-AA1EF4A2C85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84611" y="2103211"/>
            <a:ext cx="3060802" cy="3713162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9" name="Content Placeholder 56">
            <a:extLst>
              <a:ext uri="{FF2B5EF4-FFF2-40B4-BE49-F238E27FC236}">
                <a16:creationId xmlns:a16="http://schemas.microsoft.com/office/drawing/2014/main" id="{7BE8E782-50B7-4C4E-BEA5-DDA27E0F681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659892" y="2097613"/>
            <a:ext cx="3060802" cy="3713162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25301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bg bwMode="black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C074DF2-6D4F-4B58-A82E-6322DB69A6CC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42297"/>
            <a:chOff x="7232499" y="-159283"/>
            <a:chExt cx="4959501" cy="5242297"/>
          </a:xfrm>
          <a:solidFill>
            <a:srgbClr val="76280B">
              <a:alpha val="60000"/>
            </a:srgbClr>
          </a:solidFill>
        </p:grpSpPr>
        <p:pic>
          <p:nvPicPr>
            <p:cNvPr id="29" name="Graphic 28" descr="Single gear">
              <a:extLst>
                <a:ext uri="{FF2B5EF4-FFF2-40B4-BE49-F238E27FC236}">
                  <a16:creationId xmlns:a16="http://schemas.microsoft.com/office/drawing/2014/main" id="{B9A8CB2C-0A50-43EC-A2C7-F536FF84DE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31" name="Graphic 30" descr="Single gear">
              <a:extLst>
                <a:ext uri="{FF2B5EF4-FFF2-40B4-BE49-F238E27FC236}">
                  <a16:creationId xmlns:a16="http://schemas.microsoft.com/office/drawing/2014/main" id="{71F3D36D-2C1A-4D06-A27F-6A64AA1188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32" name="Graphic 31" descr="Single gear">
              <a:extLst>
                <a:ext uri="{FF2B5EF4-FFF2-40B4-BE49-F238E27FC236}">
                  <a16:creationId xmlns:a16="http://schemas.microsoft.com/office/drawing/2014/main" id="{61F0F601-D5AC-45C0-92B6-2376085B0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203014"/>
              <a:ext cx="2880000" cy="2880000"/>
            </a:xfrm>
            <a:prstGeom prst="rect">
              <a:avLst/>
            </a:prstGeom>
          </p:spPr>
        </p:pic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DE792A6A-B423-4979-BD59-4CD4A74069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1/16/2021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556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106B9E-EBA8-4369-8705-FDBBA60DC7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0549" y="2101850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0D0165-A38B-4CE8-AE4D-186DBC04F8D4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90C052C9-F1E0-4264-8CAC-31B0B8F76D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892FFF3D-7B2E-44EB-83BA-5453FEC489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CC5A9AF4-A787-49A3-83CF-889F9AEE0D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B5D192A5-6FE9-49BC-9104-102935BA03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1/16/2021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99E8F9-E092-4E4C-AB87-FB2B4EC4D0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60549" y="3044624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82CF4FC-13E5-4A63-BCF2-3AF43B5F15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60549" y="3987398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523C4DE-E0C6-4EE1-9145-DA7819174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60549" y="4930171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35263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LANK SLIDE">
  <p:cSld name="TITLE + BLANK SLIDE">
    <p:bg>
      <p:bgPr>
        <a:solidFill>
          <a:srgbClr val="CFD9E0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8"/>
          <p:cNvSpPr txBox="1">
            <a:spLocks noGrp="1"/>
          </p:cNvSpPr>
          <p:nvPr>
            <p:ph type="sldNum" idx="12"/>
          </p:nvPr>
        </p:nvSpPr>
        <p:spPr>
          <a:xfrm>
            <a:off x="11216616" y="6062955"/>
            <a:ext cx="4220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1pPr>
            <a:lvl2pPr lvl="1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2pPr>
            <a:lvl3pPr lvl="2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3pPr>
            <a:lvl4pPr lvl="3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4pPr>
            <a:lvl5pPr lvl="4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5pPr>
            <a:lvl6pPr lvl="5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6pPr>
            <a:lvl7pPr lvl="6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7pPr>
            <a:lvl8pPr lvl="7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8pPr>
            <a:lvl9pPr lvl="8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23" name="Google Shape;423;p8"/>
          <p:cNvCxnSpPr/>
          <p:nvPr/>
        </p:nvCxnSpPr>
        <p:spPr>
          <a:xfrm>
            <a:off x="11308200" y="6090943"/>
            <a:ext cx="883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p8"/>
          <p:cNvSpPr txBox="1">
            <a:spLocks noGrp="1"/>
          </p:cNvSpPr>
          <p:nvPr>
            <p:ph type="title"/>
          </p:nvPr>
        </p:nvSpPr>
        <p:spPr>
          <a:xfrm>
            <a:off x="-18739" y="808800"/>
            <a:ext cx="2715600" cy="3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cxnSp>
        <p:nvCxnSpPr>
          <p:cNvPr id="425" name="Google Shape;425;p8"/>
          <p:cNvCxnSpPr/>
          <p:nvPr/>
        </p:nvCxnSpPr>
        <p:spPr>
          <a:xfrm>
            <a:off x="-18737" y="1167884"/>
            <a:ext cx="26008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4416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E363D07-B7E9-4C17-BF5B-ADACCCAD7C6C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BF7F7D52-1EF2-49FA-AE87-7BE7232893F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ACC0D449-4064-40FD-A10D-BE7844EB87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1FE621D1-1FD9-49E2-99C8-0CB37634CD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0EA6856C-35D0-465E-B0CB-B889D4DA0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A493FB47-F1DA-40B8-A1F4-115CD1F70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1/16/2021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33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BF5BF6C-5F7D-464E-B42E-D194CF355A7E}"/>
              </a:ext>
            </a:extLst>
          </p:cNvPr>
          <p:cNvGrpSpPr/>
          <p:nvPr userDrawn="1"/>
        </p:nvGrpSpPr>
        <p:grpSpPr bwMode="ltGray">
          <a:xfrm rot="5400000">
            <a:off x="7096454" y="1615369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8F045C13-A0AE-4F21-8EE7-47DCE4B458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D5197B13-7446-4E28-A62C-4543D7BD63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4B5B975A-536D-4192-B3DE-875F5E141A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5BB09BB4-511A-4714-92A7-D9CA09D1FD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1/16/2021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272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37645" y="2336873"/>
            <a:ext cx="4698358" cy="359931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51448" y="2336873"/>
            <a:ext cx="4700058" cy="3599316"/>
          </a:xfrm>
        </p:spPr>
        <p:txBody>
          <a:bodyPr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1/16/2021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69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90C5C8C-B074-498F-921D-CC0B5DF8FBD3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C270183A-92E0-49A5-B6BC-F19346763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6E086889-5472-4B65-A156-D0B8F369C3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4BCBF44F-62C7-4F40-99DF-85C459F43E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ABF64D53-5ED0-4A1D-A7EA-94CDB0D37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2565C769-10BF-4E7B-B099-B4FD458436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0" y="2336873"/>
            <a:ext cx="4698358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94123" y="2336873"/>
            <a:ext cx="4700059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1/16/2021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713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1/16/2021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D7CD5CF-F924-43C6-9C02-06FBC84A6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644" y="2161725"/>
            <a:ext cx="9613861" cy="3702647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318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1/16/2021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934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1/16/2021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683A405-3ADE-448E-893F-D3D2E11CC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7819" y="2290763"/>
            <a:ext cx="8396362" cy="31003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202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D6166-2B42-4F11-BAA6-8ABAE1BE810C}" type="datetimeFigureOut">
              <a:rPr lang="en-US" noProof="0" smtClean="0"/>
              <a:t>1/16/2021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226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80" r:id="rId7"/>
    <p:sldLayoutId id="2147483666" r:id="rId8"/>
    <p:sldLayoutId id="2147483682" r:id="rId9"/>
    <p:sldLayoutId id="2147483667" r:id="rId10"/>
    <p:sldLayoutId id="2147483668" r:id="rId11"/>
    <p:sldLayoutId id="2147483681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8" r:id="rId18"/>
    <p:sldLayoutId id="2147483675" r:id="rId19"/>
    <p:sldLayoutId id="2147483684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3.svg"/><Relationship Id="rId9" Type="http://schemas.microsoft.com/office/2007/relationships/diagramDrawing" Target="../diagrams/drawing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6112" y="2742465"/>
            <a:ext cx="8494463" cy="1373070"/>
          </a:xfrm>
        </p:spPr>
        <p:txBody>
          <a:bodyPr anchor="ctr" anchorCtr="0"/>
          <a:lstStyle/>
          <a:p>
            <a:r>
              <a:rPr lang="en-US" sz="4400" b="0" dirty="0" smtClean="0"/>
              <a:t>TUMOR HETEROGENEITY</a:t>
            </a:r>
            <a:br>
              <a:rPr lang="en-US" sz="4400" b="0" dirty="0" smtClean="0"/>
            </a:br>
            <a:r>
              <a:rPr lang="en-US" sz="3200" dirty="0" smtClean="0">
                <a:solidFill>
                  <a:srgbClr val="C00000"/>
                </a:solidFill>
              </a:rPr>
              <a:t>Represented To:</a:t>
            </a:r>
            <a:r>
              <a:rPr lang="en-US" sz="3200" b="0" dirty="0" smtClean="0"/>
              <a:t> Dr/ Ahmed Morsy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173D3-8B7E-4F91-B862-AC30CB0D2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169" y="4394039"/>
            <a:ext cx="11986351" cy="2039812"/>
          </a:xfrm>
        </p:spPr>
        <p:txBody>
          <a:bodyPr>
            <a:noAutofit/>
          </a:bodyPr>
          <a:lstStyle/>
          <a:p>
            <a:pPr algn="l"/>
            <a:r>
              <a:rPr lang="en-US" sz="2400" b="1" dirty="0" smtClean="0">
                <a:solidFill>
                  <a:srgbClr val="C00000"/>
                </a:solidFill>
              </a:rPr>
              <a:t>Team Members:</a:t>
            </a:r>
          </a:p>
          <a:p>
            <a:pPr algn="l"/>
            <a:r>
              <a:rPr lang="en-US" sz="2400" dirty="0" smtClean="0"/>
              <a:t>		Mostafa Yehia</a:t>
            </a:r>
            <a:r>
              <a:rPr lang="en-US" sz="2400" dirty="0" smtClean="0">
                <a:solidFill>
                  <a:schemeClr val="bg1"/>
                </a:solidFill>
              </a:rPr>
              <a:t>				</a:t>
            </a:r>
            <a:r>
              <a:rPr lang="en-US" sz="2400" dirty="0" smtClean="0"/>
              <a:t>Donia </a:t>
            </a:r>
            <a:r>
              <a:rPr lang="en-US" sz="2400" dirty="0"/>
              <a:t>Abd </a:t>
            </a:r>
            <a:r>
              <a:rPr lang="en-US" sz="2400" dirty="0" smtClean="0"/>
              <a:t>Elslam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l"/>
            <a:r>
              <a:rPr lang="en-US" sz="2400" dirty="0" smtClean="0"/>
              <a:t>		Renad Taher</a:t>
            </a:r>
            <a:r>
              <a:rPr lang="en-US" sz="2400" dirty="0" smtClean="0">
                <a:solidFill>
                  <a:schemeClr val="bg1"/>
                </a:solidFill>
              </a:rPr>
              <a:t>			</a:t>
            </a:r>
            <a:r>
              <a:rPr lang="en-US" sz="2400" dirty="0" smtClean="0"/>
              <a:t>		Mariem </a:t>
            </a:r>
            <a:r>
              <a:rPr lang="en-US" sz="2400" dirty="0"/>
              <a:t>Ahmed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l"/>
            <a:r>
              <a:rPr lang="en-US" sz="2400" dirty="0" smtClean="0"/>
              <a:t>		Ibrahim Elsayed</a:t>
            </a:r>
            <a:endParaRPr lang="en-US" sz="2400" dirty="0"/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75" y="2918929"/>
            <a:ext cx="1392145" cy="102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5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3050938"/>
            <a:ext cx="8494463" cy="694798"/>
          </a:xfrm>
        </p:spPr>
        <p:txBody>
          <a:bodyPr/>
          <a:lstStyle/>
          <a:p>
            <a:r>
              <a:rPr lang="en-US" sz="3600" dirty="0"/>
              <a:t>Dimensionality Reduction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107648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3050938"/>
            <a:ext cx="8494463" cy="694798"/>
          </a:xfrm>
        </p:spPr>
        <p:txBody>
          <a:bodyPr/>
          <a:lstStyle/>
          <a:p>
            <a:r>
              <a:rPr lang="en-US" sz="3600" dirty="0" smtClean="0"/>
              <a:t>1. Principal Component Analysis (PCA)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2298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BE707-D053-7949-AECB-3C113576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03: PCA</a:t>
            </a:r>
            <a:endParaRPr lang="en-EG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D4840B-669D-3B42-ADEE-92AAF5CF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85" y="2387568"/>
            <a:ext cx="4608584" cy="3567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3293" y="2264075"/>
            <a:ext cx="68834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Principal Component Analysis (PCA) is a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b="1" dirty="0">
                <a:solidFill>
                  <a:schemeClr val="bg1"/>
                </a:solidFill>
              </a:rPr>
              <a:t>linear dimensionality reduction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/>
              <a:t>technique that can be utilized for extracting information from a </a:t>
            </a:r>
            <a:r>
              <a:rPr lang="en-US" i="1" dirty="0"/>
              <a:t>high-</a:t>
            </a:r>
            <a:r>
              <a:rPr lang="en-US" dirty="0"/>
              <a:t>dimensional space by projecting it into a </a:t>
            </a:r>
            <a:r>
              <a:rPr lang="en-US" i="1" dirty="0"/>
              <a:t>lower</a:t>
            </a:r>
            <a:r>
              <a:rPr lang="en-US" dirty="0"/>
              <a:t> dimensional </a:t>
            </a:r>
            <a:r>
              <a:rPr lang="en-US" dirty="0" smtClean="0"/>
              <a:t>sub-space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Applied </a:t>
            </a:r>
            <a:r>
              <a:rPr lang="en-US" dirty="0"/>
              <a:t>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Data </a:t>
            </a:r>
            <a:r>
              <a:rPr lang="en-US" b="1" dirty="0" smtClean="0">
                <a:solidFill>
                  <a:schemeClr val="bg1"/>
                </a:solidFill>
              </a:rPr>
              <a:t>visualization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5507" y="417131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u="sng" dirty="0" smtClean="0">
                <a:solidFill>
                  <a:srgbClr val="FFFF00"/>
                </a:solidFill>
                <a:latin typeface=".SFUI-Semibold"/>
              </a:rPr>
              <a:t>Note:</a:t>
            </a:r>
            <a:endParaRPr lang="en-US" b="1" i="1" u="sng" dirty="0">
              <a:solidFill>
                <a:srgbClr val="FFFF00"/>
              </a:solidFill>
              <a:latin typeface=".SFUI-Semibold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.SFUI-Semibold"/>
              </a:rPr>
              <a:t>Dimensionality reduction</a:t>
            </a:r>
            <a:r>
              <a:rPr lang="en-US" dirty="0" smtClean="0">
                <a:latin typeface=".SFUI-Regular"/>
              </a:rPr>
              <a:t>, or </a:t>
            </a:r>
            <a:r>
              <a:rPr lang="en-US" dirty="0" smtClean="0">
                <a:latin typeface=".SFUI-Semibold"/>
              </a:rPr>
              <a:t>dimension reduction</a:t>
            </a:r>
            <a:r>
              <a:rPr lang="en-US" dirty="0" smtClean="0">
                <a:latin typeface=".SFUI-Regular"/>
              </a:rPr>
              <a:t>, is the transformation of data from a high-dimensional space into a low-dimensional space so that the low-dimensional representation retains some meaningful properties of the original data, ideally close to its </a:t>
            </a:r>
            <a:r>
              <a:rPr lang="en-US" b="1" dirty="0" smtClean="0">
                <a:solidFill>
                  <a:schemeClr val="bg1"/>
                </a:solidFill>
                <a:latin typeface=".SFUI-Regular"/>
              </a:rPr>
              <a:t>intrinsic dimension</a:t>
            </a:r>
            <a:endParaRPr lang="en-US" b="1" dirty="0">
              <a:solidFill>
                <a:schemeClr val="bg1"/>
              </a:solidFill>
              <a:latin typeface=".SF UI"/>
            </a:endParaRPr>
          </a:p>
        </p:txBody>
      </p:sp>
    </p:spTree>
    <p:extLst>
      <p:ext uri="{BB962C8B-B14F-4D97-AF65-F5344CB8AC3E}">
        <p14:creationId xmlns:p14="http://schemas.microsoft.com/office/powerpoint/2010/main" val="284039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068B-89D1-A142-80D5-B76870F4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Example1 - Housing </a:t>
            </a:r>
            <a:r>
              <a:rPr lang="en-US" dirty="0" smtClean="0"/>
              <a:t>Data</a:t>
            </a:r>
            <a:endParaRPr lang="en-EG" dirty="0"/>
          </a:p>
        </p:txBody>
      </p:sp>
      <p:sp>
        <p:nvSpPr>
          <p:cNvPr id="5" name="Rectangle 4"/>
          <p:cNvSpPr/>
          <p:nvPr/>
        </p:nvSpPr>
        <p:spPr>
          <a:xfrm>
            <a:off x="8685145" y="3518953"/>
            <a:ext cx="28129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Housing </a:t>
            </a:r>
            <a:r>
              <a:rPr lang="en-US" b="1" dirty="0" smtClean="0"/>
              <a:t>Data</a:t>
            </a:r>
            <a:r>
              <a:rPr lang="en-US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Size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bathrooms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Schools around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Crime </a:t>
            </a:r>
            <a:r>
              <a:rPr lang="en-US" dirty="0" smtClean="0"/>
              <a:t>Rate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54C0A9C-F3F3-F040-BB28-4F9EB2D62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10" t="21479" r="17149" b="11567"/>
          <a:stretch/>
        </p:blipFill>
        <p:spPr>
          <a:xfrm>
            <a:off x="523522" y="2260874"/>
            <a:ext cx="7729728" cy="4270484"/>
          </a:xfrm>
        </p:spPr>
      </p:pic>
    </p:spTree>
    <p:extLst>
      <p:ext uri="{BB962C8B-B14F-4D97-AF65-F5344CB8AC3E}">
        <p14:creationId xmlns:p14="http://schemas.microsoft.com/office/powerpoint/2010/main" val="101205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8083-12D8-8B4A-B892-59F09D9F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5344E38-AD9F-A24C-B26E-A50CBF121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97" r="12073"/>
          <a:stretch/>
        </p:blipFill>
        <p:spPr>
          <a:xfrm>
            <a:off x="-42481" y="0"/>
            <a:ext cx="12276962" cy="7451187"/>
          </a:xfrm>
        </p:spPr>
      </p:pic>
    </p:spTree>
    <p:extLst>
      <p:ext uri="{BB962C8B-B14F-4D97-AF65-F5344CB8AC3E}">
        <p14:creationId xmlns:p14="http://schemas.microsoft.com/office/powerpoint/2010/main" val="23293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D626C-03EE-824D-A704-F30CAB2F1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39F1E8-A008-C24D-966E-239886933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73" r="11151"/>
          <a:stretch/>
        </p:blipFill>
        <p:spPr>
          <a:xfrm>
            <a:off x="-142587" y="0"/>
            <a:ext cx="12477174" cy="7393463"/>
          </a:xfrm>
        </p:spPr>
      </p:pic>
    </p:spTree>
    <p:extLst>
      <p:ext uri="{BB962C8B-B14F-4D97-AF65-F5344CB8AC3E}">
        <p14:creationId xmlns:p14="http://schemas.microsoft.com/office/powerpoint/2010/main" val="413988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5910-1DD7-6E40-8166-725536A88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Example2 – Mouse Genes</a:t>
            </a:r>
            <a:r>
              <a:rPr lang="en-US" dirty="0"/>
              <a:t/>
            </a:r>
            <a:br>
              <a:rPr lang="en-US" dirty="0"/>
            </a:br>
            <a:endParaRPr lang="en-EG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051C6C6-8422-924F-A193-D308AE3F5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71" r="9550" b="15048"/>
          <a:stretch/>
        </p:blipFill>
        <p:spPr>
          <a:xfrm>
            <a:off x="2137646" y="2329299"/>
            <a:ext cx="8548551" cy="4041710"/>
          </a:xfrm>
        </p:spPr>
      </p:pic>
    </p:spTree>
    <p:extLst>
      <p:ext uri="{BB962C8B-B14F-4D97-AF65-F5344CB8AC3E}">
        <p14:creationId xmlns:p14="http://schemas.microsoft.com/office/powerpoint/2010/main" val="257473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969BA07-DB74-0D4E-BF0E-9574F8225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 b="3598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2656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D596977-6840-354A-9BC4-2D71E6D6F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t="4816" r="8844" b="10306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8620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DF42E96-7370-6948-A6AF-28DAA2B48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9149"/>
          <a:stretch/>
        </p:blipFill>
        <p:spPr>
          <a:xfrm>
            <a:off x="-40565" y="0"/>
            <a:ext cx="12232565" cy="6858000"/>
          </a:xfrm>
        </p:spPr>
      </p:pic>
    </p:spTree>
    <p:extLst>
      <p:ext uri="{BB962C8B-B14F-4D97-AF65-F5344CB8AC3E}">
        <p14:creationId xmlns:p14="http://schemas.microsoft.com/office/powerpoint/2010/main" val="2019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73455" y="2386717"/>
            <a:ext cx="36000" cy="38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Oval 18"/>
          <p:cNvSpPr/>
          <p:nvPr/>
        </p:nvSpPr>
        <p:spPr>
          <a:xfrm>
            <a:off x="680321" y="2631316"/>
            <a:ext cx="216000" cy="216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Oval 19"/>
          <p:cNvSpPr/>
          <p:nvPr/>
        </p:nvSpPr>
        <p:spPr>
          <a:xfrm>
            <a:off x="680321" y="3387406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680321" y="4143496"/>
            <a:ext cx="216000" cy="216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680321" y="4899586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Oval 22"/>
          <p:cNvSpPr/>
          <p:nvPr/>
        </p:nvSpPr>
        <p:spPr>
          <a:xfrm>
            <a:off x="680321" y="5655676"/>
            <a:ext cx="216000" cy="216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26932" y="2512551"/>
            <a:ext cx="3256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01		INTRODUCTION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26932" y="3288637"/>
            <a:ext cx="2907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02		TECHNIQUES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6931" y="4032109"/>
            <a:ext cx="2994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03		INSTRUMENT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26932" y="4786657"/>
            <a:ext cx="170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04		PCA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26933" y="5532843"/>
            <a:ext cx="191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05		t-SNE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736" y="892070"/>
            <a:ext cx="929605" cy="80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7294136-D7D6-B849-AF5A-0988CE116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5484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6A74901-3384-B546-A985-520CE68AF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6179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BE83499-1654-224F-989D-CDCCFCC10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t="1485" r="8929" b="6481"/>
          <a:stretch/>
        </p:blipFill>
        <p:spPr>
          <a:xfrm>
            <a:off x="-186508" y="1"/>
            <a:ext cx="12565015" cy="6857999"/>
          </a:xfrm>
        </p:spPr>
      </p:pic>
    </p:spTree>
    <p:extLst>
      <p:ext uri="{BB962C8B-B14F-4D97-AF65-F5344CB8AC3E}">
        <p14:creationId xmlns:p14="http://schemas.microsoft.com/office/powerpoint/2010/main" val="384678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C985437-3F32-434B-BC22-4CBE1C78C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 b="4281"/>
          <a:stretch/>
        </p:blipFill>
        <p:spPr>
          <a:xfrm>
            <a:off x="0" y="-240816"/>
            <a:ext cx="13048236" cy="7098816"/>
          </a:xfrm>
        </p:spPr>
      </p:pic>
    </p:spTree>
    <p:extLst>
      <p:ext uri="{BB962C8B-B14F-4D97-AF65-F5344CB8AC3E}">
        <p14:creationId xmlns:p14="http://schemas.microsoft.com/office/powerpoint/2010/main" val="34227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6DDE5EF-E21B-5446-8C67-956A88A5B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1028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19031C0-89A6-8F48-B6EF-9ACF6F5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-356778" y="-200687"/>
            <a:ext cx="12548778" cy="7058687"/>
          </a:xfrm>
        </p:spPr>
      </p:pic>
    </p:spTree>
    <p:extLst>
      <p:ext uri="{BB962C8B-B14F-4D97-AF65-F5344CB8AC3E}">
        <p14:creationId xmlns:p14="http://schemas.microsoft.com/office/powerpoint/2010/main" val="415208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05251BE-7628-D54A-9E59-937ADDC4B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 b="4697"/>
          <a:stretch/>
        </p:blipFill>
        <p:spPr>
          <a:xfrm>
            <a:off x="-1" y="-1"/>
            <a:ext cx="12192001" cy="6942221"/>
          </a:xfrm>
        </p:spPr>
      </p:pic>
    </p:spTree>
    <p:extLst>
      <p:ext uri="{BB962C8B-B14F-4D97-AF65-F5344CB8AC3E}">
        <p14:creationId xmlns:p14="http://schemas.microsoft.com/office/powerpoint/2010/main" val="313443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9DB2450-44F8-744B-9261-07C002EBE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 b="4952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9971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C21C945-61D2-C04E-B134-04D854E75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0" y="-1"/>
            <a:ext cx="12191999" cy="6858001"/>
          </a:xfrm>
        </p:spPr>
      </p:pic>
    </p:spTree>
    <p:extLst>
      <p:ext uri="{BB962C8B-B14F-4D97-AF65-F5344CB8AC3E}">
        <p14:creationId xmlns:p14="http://schemas.microsoft.com/office/powerpoint/2010/main" val="406908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B041A31-5517-5748-9C15-5E0A5B5F9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-230217" y="0"/>
            <a:ext cx="12652434" cy="7116994"/>
          </a:xfrm>
        </p:spPr>
      </p:pic>
    </p:spTree>
    <p:extLst>
      <p:ext uri="{BB962C8B-B14F-4D97-AF65-F5344CB8AC3E}">
        <p14:creationId xmlns:p14="http://schemas.microsoft.com/office/powerpoint/2010/main" val="13161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3050938"/>
            <a:ext cx="8494463" cy="694798"/>
          </a:xfrm>
        </p:spPr>
        <p:txBody>
          <a:bodyPr/>
          <a:lstStyle/>
          <a:p>
            <a:r>
              <a:rPr lang="en-US" sz="3600" dirty="0" smtClean="0"/>
              <a:t>INTRODUCTION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225342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18F053B-A71F-4944-B210-4C44BC9EE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9580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A81A345-3EF8-EC4F-BE60-609268CE0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 b="3549"/>
          <a:stretch/>
        </p:blipFill>
        <p:spPr>
          <a:xfrm>
            <a:off x="-335191" y="0"/>
            <a:ext cx="12862381" cy="6978316"/>
          </a:xfrm>
        </p:spPr>
      </p:pic>
    </p:spTree>
    <p:extLst>
      <p:ext uri="{BB962C8B-B14F-4D97-AF65-F5344CB8AC3E}">
        <p14:creationId xmlns:p14="http://schemas.microsoft.com/office/powerpoint/2010/main" val="391622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F8539D1-F966-B447-AAB7-BDD80CC28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 b="3959"/>
          <a:stretch/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46191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A3B1A72-4E18-F74E-90CB-FC744F737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96" t="487" r="9053" b="4204"/>
          <a:stretch/>
        </p:blipFill>
        <p:spPr>
          <a:xfrm>
            <a:off x="-119703" y="-33666"/>
            <a:ext cx="12571897" cy="6924664"/>
          </a:xfrm>
        </p:spPr>
      </p:pic>
    </p:spTree>
    <p:extLst>
      <p:ext uri="{BB962C8B-B14F-4D97-AF65-F5344CB8AC3E}">
        <p14:creationId xmlns:p14="http://schemas.microsoft.com/office/powerpoint/2010/main" val="196386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31A8A90C-C581-D348-BD8D-CF7D68F92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8" t="23564" r="15206" b="448"/>
          <a:stretch/>
        </p:blipFill>
        <p:spPr>
          <a:xfrm>
            <a:off x="-883505" y="0"/>
            <a:ext cx="1362516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229034"/>
          </a:xfrm>
        </p:spPr>
        <p:txBody>
          <a:bodyPr/>
          <a:lstStyle/>
          <a:p>
            <a:r>
              <a:rPr lang="en-US" sz="3600" dirty="0" smtClean="0"/>
              <a:t>2. t-distributed Stochastic Neighbor Embedding (t-SNE)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94193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8FB87C-C1F4-4201-8018-E21391AD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Overview, Objective and Motivation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9BFF5-F28A-4DEC-9901-47E920537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031" y="2248985"/>
            <a:ext cx="4537073" cy="38379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9873" y="5628505"/>
            <a:ext cx="6553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ü"/>
            </a:pPr>
            <a:r>
              <a:rPr lang="en-US" dirty="0"/>
              <a:t>PCA is mainly concerned with preserving large pairwise distances in the </a:t>
            </a:r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9873" y="2248985"/>
            <a:ext cx="6553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dirty="0"/>
              <a:t>t-SNE is a dimension reduction/data visualization </a:t>
            </a:r>
            <a:r>
              <a:rPr lang="en-US" dirty="0" smtClean="0"/>
              <a:t>method</a:t>
            </a:r>
            <a:endParaRPr lang="en-US" dirty="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dirty="0"/>
              <a:t>t-SNE tends to preserve local structure at the same time preserving the global structure as much as </a:t>
            </a:r>
            <a:r>
              <a:rPr lang="en-US" dirty="0" smtClean="0"/>
              <a:t>possible</a:t>
            </a:r>
            <a:endParaRPr lang="en-US" dirty="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dirty="0"/>
              <a:t>Proposed by Laurens van der </a:t>
            </a:r>
            <a:r>
              <a:rPr lang="en-US" dirty="0" err="1"/>
              <a:t>Maaten</a:t>
            </a:r>
            <a:r>
              <a:rPr lang="en-US" dirty="0"/>
              <a:t> &amp; Geoffrey Hinton in </a:t>
            </a:r>
            <a:r>
              <a:rPr lang="en-US" dirty="0" smtClean="0"/>
              <a:t>2008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79873" y="3938745"/>
            <a:ext cx="6553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q"/>
            </a:pPr>
            <a:r>
              <a:rPr lang="en-US" dirty="0"/>
              <a:t>The objective is to match distributions of distances between point in high and low dimensional space via conditional probabilities.</a:t>
            </a:r>
          </a:p>
          <a:p>
            <a:pPr marL="380990" indent="-380990">
              <a:buFont typeface="Wingdings" panose="05000000000000000000" pitchFamily="2" charset="2"/>
              <a:buChar char="q"/>
            </a:pPr>
            <a:r>
              <a:rPr lang="en-US" dirty="0"/>
              <a:t>Assume distances in both high and low dimensional space are Gaussian-distributed.</a:t>
            </a:r>
          </a:p>
        </p:txBody>
      </p:sp>
    </p:spTree>
    <p:extLst>
      <p:ext uri="{BB962C8B-B14F-4D97-AF65-F5344CB8AC3E}">
        <p14:creationId xmlns:p14="http://schemas.microsoft.com/office/powerpoint/2010/main" val="62333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High Dimension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93" y="2136660"/>
            <a:ext cx="7213305" cy="300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095A87-4BC4-4B0A-A6A3-F925A8573F10}"/>
                  </a:ext>
                </a:extLst>
              </p:cNvPr>
              <p:cNvSpPr txBox="1"/>
              <p:nvPr/>
            </p:nvSpPr>
            <p:spPr>
              <a:xfrm>
                <a:off x="3497893" y="5124970"/>
                <a:ext cx="4636174" cy="1444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 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d>
                                                        <m:dPr>
                                                          <m:begChr m:val="|"/>
                                                          <m:endChr m:val="|"/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𝑋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𝑘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𝑋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095A87-4BC4-4B0A-A6A3-F925A8573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93" y="5124970"/>
                <a:ext cx="4636174" cy="1444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77E700-9D78-4DF3-B332-C1C30B2F132F}"/>
              </a:ext>
            </a:extLst>
          </p:cNvPr>
          <p:cNvCxnSpPr>
            <a:cxnSpLocks/>
          </p:cNvCxnSpPr>
          <p:nvPr/>
        </p:nvCxnSpPr>
        <p:spPr>
          <a:xfrm flipH="1">
            <a:off x="6082495" y="3800775"/>
            <a:ext cx="1381127" cy="1556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7E5BBB-3806-4C9E-8AB2-07AACC7897D9}"/>
              </a:ext>
            </a:extLst>
          </p:cNvPr>
          <p:cNvCxnSpPr/>
          <p:nvPr/>
        </p:nvCxnSpPr>
        <p:spPr>
          <a:xfrm flipH="1">
            <a:off x="6568271" y="4567024"/>
            <a:ext cx="533400" cy="790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97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Gaussian distribution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777332" y="811185"/>
            <a:ext cx="5809618" cy="3136877"/>
            <a:chOff x="5654502" y="947662"/>
            <a:chExt cx="5809618" cy="3136877"/>
          </a:xfrm>
        </p:grpSpPr>
        <p:pic>
          <p:nvPicPr>
            <p:cNvPr id="9218" name="Picture 2" descr="Types of Frequency Distribution | Nave">
              <a:extLst>
                <a:ext uri="{FF2B5EF4-FFF2-40B4-BE49-F238E27FC236}">
                  <a16:creationId xmlns:a16="http://schemas.microsoft.com/office/drawing/2014/main" id="{F414FE63-0207-421F-B168-9A71D3E1C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4502" y="947662"/>
              <a:ext cx="5809618" cy="312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38F98E0-76D8-4FEC-A480-F7B976ABA5C9}"/>
                </a:ext>
              </a:extLst>
            </p:cNvPr>
            <p:cNvGrpSpPr/>
            <p:nvPr/>
          </p:nvGrpSpPr>
          <p:grpSpPr>
            <a:xfrm>
              <a:off x="8266079" y="3838879"/>
              <a:ext cx="1437051" cy="245660"/>
              <a:chOff x="4814888" y="3719513"/>
              <a:chExt cx="1738744" cy="16668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19D9BB-747B-4DE7-9121-3026F3BD1166}"/>
                  </a:ext>
                </a:extLst>
              </p:cNvPr>
              <p:cNvSpPr/>
              <p:nvPr/>
            </p:nvSpPr>
            <p:spPr>
              <a:xfrm>
                <a:off x="4814888" y="3721894"/>
                <a:ext cx="221456" cy="15716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" name="Flowchart: Connector 4">
                <a:extLst>
                  <a:ext uri="{FF2B5EF4-FFF2-40B4-BE49-F238E27FC236}">
                    <a16:creationId xmlns:a16="http://schemas.microsoft.com/office/drawing/2014/main" id="{3BA2C32C-6ED6-4C45-9F90-88F737407E80}"/>
                  </a:ext>
                </a:extLst>
              </p:cNvPr>
              <p:cNvSpPr/>
              <p:nvPr/>
            </p:nvSpPr>
            <p:spPr>
              <a:xfrm>
                <a:off x="5264944" y="3721894"/>
                <a:ext cx="171450" cy="15716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5BB646DF-AA4C-4016-AEAE-B502CC3A3C25}"/>
                  </a:ext>
                </a:extLst>
              </p:cNvPr>
              <p:cNvSpPr/>
              <p:nvPr/>
            </p:nvSpPr>
            <p:spPr>
              <a:xfrm>
                <a:off x="5425679" y="3719513"/>
                <a:ext cx="171450" cy="15716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CB56F8CE-A6DD-42B6-AC18-09664F853B41}"/>
                  </a:ext>
                </a:extLst>
              </p:cNvPr>
              <p:cNvSpPr/>
              <p:nvPr/>
            </p:nvSpPr>
            <p:spPr>
              <a:xfrm>
                <a:off x="5586413" y="3719513"/>
                <a:ext cx="171450" cy="15716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4E665EEC-3C12-4AD6-880C-0227D4B89100}"/>
                  </a:ext>
                </a:extLst>
              </p:cNvPr>
              <p:cNvSpPr/>
              <p:nvPr/>
            </p:nvSpPr>
            <p:spPr>
              <a:xfrm>
                <a:off x="5770961" y="3729038"/>
                <a:ext cx="171450" cy="15716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Flowchart: Connector 10">
                <a:extLst>
                  <a:ext uri="{FF2B5EF4-FFF2-40B4-BE49-F238E27FC236}">
                    <a16:creationId xmlns:a16="http://schemas.microsoft.com/office/drawing/2014/main" id="{B4E965C1-1093-45EB-B334-FB2D3EABA21D}"/>
                  </a:ext>
                </a:extLst>
              </p:cNvPr>
              <p:cNvSpPr/>
              <p:nvPr/>
            </p:nvSpPr>
            <p:spPr>
              <a:xfrm>
                <a:off x="6186487" y="3721894"/>
                <a:ext cx="171450" cy="15716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Flowchart: Connector 11">
                <a:extLst>
                  <a:ext uri="{FF2B5EF4-FFF2-40B4-BE49-F238E27FC236}">
                    <a16:creationId xmlns:a16="http://schemas.microsoft.com/office/drawing/2014/main" id="{1A0B1E8E-18A8-4E30-A383-9913E0CB36A5}"/>
                  </a:ext>
                </a:extLst>
              </p:cNvPr>
              <p:cNvSpPr/>
              <p:nvPr/>
            </p:nvSpPr>
            <p:spPr>
              <a:xfrm>
                <a:off x="6382182" y="3724275"/>
                <a:ext cx="171450" cy="15716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055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Dimension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87" y="2260059"/>
            <a:ext cx="5883580" cy="279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963718" y="5218290"/>
                <a:ext cx="3658117" cy="1164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718" y="5218290"/>
                <a:ext cx="3658117" cy="1164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6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E30B-392D-4691-8125-129E25AA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cs typeface="Arial" pitchFamily="34" charset="0"/>
              </a:rPr>
              <a:t>01: Mass </a:t>
            </a:r>
            <a:r>
              <a:rPr lang="en-US" altLang="ko-KR" dirty="0">
                <a:cs typeface="Arial" pitchFamily="34" charset="0"/>
              </a:rPr>
              <a:t>Spectrometry-based Proteomics</a:t>
            </a:r>
            <a:endParaRPr lang="ko-KR" altLang="en-US" dirty="0">
              <a:cs typeface="Arial" pitchFamily="34" charset="0"/>
            </a:endParaRPr>
          </a:p>
        </p:txBody>
      </p:sp>
      <p:pic>
        <p:nvPicPr>
          <p:cNvPr id="5" name="Graphic 4" descr="Purpose icon">
            <a:extLst>
              <a:ext uri="{FF2B5EF4-FFF2-40B4-BE49-F238E27FC236}">
                <a16:creationId xmlns:a16="http://schemas.microsoft.com/office/drawing/2014/main" id="{28F7ACE2-5D39-488F-AF39-9DEDFF0FF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3486" y="2947289"/>
            <a:ext cx="936000" cy="936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2A41D-6B6E-4DD0-A7BD-E8CA00126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5840" y="4337119"/>
            <a:ext cx="6633646" cy="1704017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altLang="ko-KR" sz="2400" dirty="0">
                <a:solidFill>
                  <a:schemeClr val="tx1"/>
                </a:solidFill>
                <a:cs typeface="Arial" pitchFamily="34" charset="0"/>
              </a:rPr>
              <a:t>This universal technique analyzes complex protein </a:t>
            </a:r>
            <a:r>
              <a:rPr lang="en-US" altLang="ko-KR" sz="2400" dirty="0" smtClean="0">
                <a:solidFill>
                  <a:schemeClr val="tx1"/>
                </a:solidFill>
                <a:cs typeface="Arial" pitchFamily="34" charset="0"/>
              </a:rPr>
              <a:t>samples.</a:t>
            </a:r>
          </a:p>
          <a:p>
            <a:pPr algn="l"/>
            <a:r>
              <a:rPr lang="en-US" altLang="ko-KR" sz="2400" dirty="0" smtClean="0">
                <a:solidFill>
                  <a:schemeClr val="tx1"/>
                </a:solidFill>
                <a:cs typeface="Arial" pitchFamily="34" charset="0"/>
              </a:rPr>
              <a:t>It’s </a:t>
            </a:r>
            <a:r>
              <a:rPr lang="en-US" altLang="ko-KR" sz="2400" dirty="0">
                <a:solidFill>
                  <a:schemeClr val="tx1"/>
                </a:solidFill>
                <a:cs typeface="Arial" pitchFamily="34" charset="0"/>
              </a:rPr>
              <a:t>applied following isolation of the proteins from cell lysates </a:t>
            </a:r>
            <a:r>
              <a:rPr lang="en-US" altLang="ko-KR" sz="2400" dirty="0" smtClean="0">
                <a:solidFill>
                  <a:schemeClr val="tx1"/>
                </a:solidFill>
                <a:cs typeface="Arial" pitchFamily="34" charset="0"/>
              </a:rPr>
              <a:t>by:</a:t>
            </a:r>
            <a:endParaRPr lang="en-US" altLang="ko-KR" sz="2400" dirty="0">
              <a:solidFill>
                <a:schemeClr val="tx1"/>
              </a:solidFill>
              <a:cs typeface="Arial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tx1"/>
                </a:solidFill>
                <a:cs typeface="Arial" pitchFamily="34" charset="0"/>
              </a:rPr>
              <a:t>Biochemical Fractionation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tx1"/>
                </a:solidFill>
                <a:cs typeface="Arial" pitchFamily="34" charset="0"/>
              </a:rPr>
              <a:t>Affinity </a:t>
            </a:r>
            <a:r>
              <a:rPr lang="en-US" altLang="ko-KR" sz="2400" dirty="0">
                <a:solidFill>
                  <a:schemeClr val="tx1"/>
                </a:solidFill>
                <a:cs typeface="Arial" pitchFamily="34" charset="0"/>
              </a:rPr>
              <a:t>Selection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74569" y="177576"/>
            <a:ext cx="4587856" cy="2361089"/>
            <a:chOff x="6174770" y="2051948"/>
            <a:chExt cx="2852738" cy="2852738"/>
          </a:xfrm>
        </p:grpSpPr>
        <p:sp>
          <p:nvSpPr>
            <p:cNvPr id="7" name="Oval 6"/>
            <p:cNvSpPr/>
            <p:nvPr/>
          </p:nvSpPr>
          <p:spPr>
            <a:xfrm>
              <a:off x="6304995" y="2182173"/>
              <a:ext cx="2592288" cy="25922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557022" y="2488502"/>
              <a:ext cx="2088232" cy="1806829"/>
              <a:chOff x="7596695" y="1721071"/>
              <a:chExt cx="2088232" cy="1806829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7596695" y="2114813"/>
                <a:ext cx="2088232" cy="1413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2-D gel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Liquid Chromatography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Capillary Electrophoresis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Molecular scanner gels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Capillary-Isoelectric Focusing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776716" y="1721071"/>
                <a:ext cx="1728191" cy="446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u="sng" dirty="0">
                    <a:solidFill>
                      <a:srgbClr val="C00000"/>
                    </a:solidFill>
                    <a:cs typeface="Arial" pitchFamily="34" charset="0"/>
                  </a:rPr>
                  <a:t>METHODS</a:t>
                </a:r>
                <a:endParaRPr lang="ko-KR" altLang="en-US" b="1" u="sng" dirty="0">
                  <a:solidFill>
                    <a:srgbClr val="C00000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9" name="Donut 8"/>
            <p:cNvSpPr/>
            <p:nvPr/>
          </p:nvSpPr>
          <p:spPr>
            <a:xfrm>
              <a:off x="6174770" y="2051948"/>
              <a:ext cx="2852738" cy="2852738"/>
            </a:xfrm>
            <a:prstGeom prst="donut">
              <a:avLst>
                <a:gd name="adj" fmla="val 16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90">
            <a:extLst>
              <a:ext uri="{FF2B5EF4-FFF2-40B4-BE49-F238E27FC236}">
                <a16:creationId xmlns:a16="http://schemas.microsoft.com/office/drawing/2014/main" id="{12804461-7943-48A8-8F7E-A786B6649C6D}"/>
              </a:ext>
            </a:extLst>
          </p:cNvPr>
          <p:cNvGrpSpPr/>
          <p:nvPr/>
        </p:nvGrpSpPr>
        <p:grpSpPr>
          <a:xfrm>
            <a:off x="259941" y="5468448"/>
            <a:ext cx="4741205" cy="935480"/>
            <a:chOff x="683515" y="1568205"/>
            <a:chExt cx="7786497" cy="1512168"/>
          </a:xfrm>
        </p:grpSpPr>
        <p:grpSp>
          <p:nvGrpSpPr>
            <p:cNvPr id="13" name="Group 81">
              <a:extLst>
                <a:ext uri="{FF2B5EF4-FFF2-40B4-BE49-F238E27FC236}">
                  <a16:creationId xmlns:a16="http://schemas.microsoft.com/office/drawing/2014/main" id="{7E728B71-B333-4555-822C-A80795EAD334}"/>
                </a:ext>
              </a:extLst>
            </p:cNvPr>
            <p:cNvGrpSpPr/>
            <p:nvPr/>
          </p:nvGrpSpPr>
          <p:grpSpPr>
            <a:xfrm>
              <a:off x="683515" y="1736078"/>
              <a:ext cx="2578796" cy="1176422"/>
              <a:chOff x="683515" y="1736078"/>
              <a:chExt cx="2578796" cy="1176422"/>
            </a:xfrm>
          </p:grpSpPr>
          <p:grpSp>
            <p:nvGrpSpPr>
              <p:cNvPr id="30" name="Group 79">
                <a:extLst>
                  <a:ext uri="{FF2B5EF4-FFF2-40B4-BE49-F238E27FC236}">
                    <a16:creationId xmlns:a16="http://schemas.microsoft.com/office/drawing/2014/main" id="{462A04E0-A373-445E-81D8-C03746335B9D}"/>
                  </a:ext>
                </a:extLst>
              </p:cNvPr>
              <p:cNvGrpSpPr/>
              <p:nvPr/>
            </p:nvGrpSpPr>
            <p:grpSpPr>
              <a:xfrm>
                <a:off x="996254" y="1857649"/>
                <a:ext cx="1953318" cy="933281"/>
                <a:chOff x="1039057" y="1888246"/>
                <a:chExt cx="1953318" cy="933281"/>
              </a:xfrm>
              <a:solidFill>
                <a:srgbClr val="027696"/>
              </a:solidFill>
            </p:grpSpPr>
            <p:sp>
              <p:nvSpPr>
                <p:cNvPr id="32" name="Rounded Rectangle 67">
                  <a:extLst>
                    <a:ext uri="{FF2B5EF4-FFF2-40B4-BE49-F238E27FC236}">
                      <a16:creationId xmlns:a16="http://schemas.microsoft.com/office/drawing/2014/main" id="{721693A8-76B5-4667-8063-3DC7A44BCE3B}"/>
                    </a:ext>
                  </a:extLst>
                </p:cNvPr>
                <p:cNvSpPr/>
                <p:nvPr/>
              </p:nvSpPr>
              <p:spPr>
                <a:xfrm>
                  <a:off x="1464022" y="1966019"/>
                  <a:ext cx="148567" cy="777734"/>
                </a:xfrm>
                <a:prstGeom prst="roundRect">
                  <a:avLst>
                    <a:gd name="adj" fmla="val 4487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Rounded Rectangle 68">
                  <a:extLst>
                    <a:ext uri="{FF2B5EF4-FFF2-40B4-BE49-F238E27FC236}">
                      <a16:creationId xmlns:a16="http://schemas.microsoft.com/office/drawing/2014/main" id="{D0A94B48-46FF-4A91-912A-2800DDB68CB1}"/>
                    </a:ext>
                  </a:extLst>
                </p:cNvPr>
                <p:cNvSpPr/>
                <p:nvPr/>
              </p:nvSpPr>
              <p:spPr>
                <a:xfrm>
                  <a:off x="1942517" y="1888246"/>
                  <a:ext cx="148567" cy="9332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Rounded Rectangle 69">
                  <a:extLst>
                    <a:ext uri="{FF2B5EF4-FFF2-40B4-BE49-F238E27FC236}">
                      <a16:creationId xmlns:a16="http://schemas.microsoft.com/office/drawing/2014/main" id="{BCA691A6-60C4-4DE7-A159-0E4AF32197B1}"/>
                    </a:ext>
                  </a:extLst>
                </p:cNvPr>
                <p:cNvSpPr/>
                <p:nvPr/>
              </p:nvSpPr>
              <p:spPr>
                <a:xfrm>
                  <a:off x="2421011" y="1966019"/>
                  <a:ext cx="148567" cy="7777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Rounded Rectangle 70">
                  <a:extLst>
                    <a:ext uri="{FF2B5EF4-FFF2-40B4-BE49-F238E27FC236}">
                      <a16:creationId xmlns:a16="http://schemas.microsoft.com/office/drawing/2014/main" id="{96699408-BFC5-4539-856A-827E2BAAE029}"/>
                    </a:ext>
                  </a:extLst>
                </p:cNvPr>
                <p:cNvSpPr/>
                <p:nvPr/>
              </p:nvSpPr>
              <p:spPr>
                <a:xfrm>
                  <a:off x="2843808" y="2185242"/>
                  <a:ext cx="148567" cy="33928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Rounded Rectangle 71">
                  <a:extLst>
                    <a:ext uri="{FF2B5EF4-FFF2-40B4-BE49-F238E27FC236}">
                      <a16:creationId xmlns:a16="http://schemas.microsoft.com/office/drawing/2014/main" id="{818E418E-896A-49A2-98DA-5974307E53BD}"/>
                    </a:ext>
                  </a:extLst>
                </p:cNvPr>
                <p:cNvSpPr/>
                <p:nvPr/>
              </p:nvSpPr>
              <p:spPr>
                <a:xfrm>
                  <a:off x="1039057" y="2153805"/>
                  <a:ext cx="148567" cy="4021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Diamond 3">
                <a:extLst>
                  <a:ext uri="{FF2B5EF4-FFF2-40B4-BE49-F238E27FC236}">
                    <a16:creationId xmlns:a16="http://schemas.microsoft.com/office/drawing/2014/main" id="{5A2C26D5-3171-4016-A264-60B55794109B}"/>
                  </a:ext>
                </a:extLst>
              </p:cNvPr>
              <p:cNvSpPr/>
              <p:nvPr/>
            </p:nvSpPr>
            <p:spPr>
              <a:xfrm>
                <a:off x="683515" y="1736078"/>
                <a:ext cx="2578796" cy="1176422"/>
              </a:xfrm>
              <a:custGeom>
                <a:avLst/>
                <a:gdLst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07359 h 1252817"/>
                  <a:gd name="connsiteX1" fmla="*/ 864096 w 1728192"/>
                  <a:gd name="connsiteY1" fmla="*/ 0 h 1252817"/>
                  <a:gd name="connsiteX2" fmla="*/ 1728192 w 1728192"/>
                  <a:gd name="connsiteY2" fmla="*/ 607359 h 1252817"/>
                  <a:gd name="connsiteX3" fmla="*/ 864096 w 1728192"/>
                  <a:gd name="connsiteY3" fmla="*/ 1252817 h 1252817"/>
                  <a:gd name="connsiteX4" fmla="*/ 0 w 1728192"/>
                  <a:gd name="connsiteY4" fmla="*/ 607359 h 1252817"/>
                  <a:gd name="connsiteX0" fmla="*/ 0 w 1728192"/>
                  <a:gd name="connsiteY0" fmla="*/ 607359 h 1186142"/>
                  <a:gd name="connsiteX1" fmla="*/ 864096 w 1728192"/>
                  <a:gd name="connsiteY1" fmla="*/ 0 h 1186142"/>
                  <a:gd name="connsiteX2" fmla="*/ 1728192 w 1728192"/>
                  <a:gd name="connsiteY2" fmla="*/ 607359 h 1186142"/>
                  <a:gd name="connsiteX3" fmla="*/ 873621 w 1728192"/>
                  <a:gd name="connsiteY3" fmla="*/ 1186142 h 1186142"/>
                  <a:gd name="connsiteX4" fmla="*/ 0 w 1728192"/>
                  <a:gd name="connsiteY4" fmla="*/ 607359 h 118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192" h="1186142">
                    <a:moveTo>
                      <a:pt x="0" y="607359"/>
                    </a:moveTo>
                    <a:cubicBezTo>
                      <a:pt x="202307" y="306481"/>
                      <a:pt x="499864" y="24653"/>
                      <a:pt x="864096" y="0"/>
                    </a:cubicBezTo>
                    <a:cubicBezTo>
                      <a:pt x="1266428" y="24653"/>
                      <a:pt x="1506835" y="344581"/>
                      <a:pt x="1728192" y="607359"/>
                    </a:cubicBezTo>
                    <a:cubicBezTo>
                      <a:pt x="1525885" y="927287"/>
                      <a:pt x="1199753" y="1171014"/>
                      <a:pt x="873621" y="1186142"/>
                    </a:cubicBezTo>
                    <a:cubicBezTo>
                      <a:pt x="585589" y="1180539"/>
                      <a:pt x="135632" y="908237"/>
                      <a:pt x="0" y="607359"/>
                    </a:cubicBezTo>
                    <a:close/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Group 88">
              <a:extLst>
                <a:ext uri="{FF2B5EF4-FFF2-40B4-BE49-F238E27FC236}">
                  <a16:creationId xmlns:a16="http://schemas.microsoft.com/office/drawing/2014/main" id="{9CB22B1F-D1AB-4DC4-ACB0-FEF72509C73E}"/>
                </a:ext>
              </a:extLst>
            </p:cNvPr>
            <p:cNvGrpSpPr/>
            <p:nvPr/>
          </p:nvGrpSpPr>
          <p:grpSpPr>
            <a:xfrm>
              <a:off x="3313479" y="1568205"/>
              <a:ext cx="2578796" cy="1512168"/>
              <a:chOff x="3313479" y="1568205"/>
              <a:chExt cx="2578796" cy="1512168"/>
            </a:xfrm>
          </p:grpSpPr>
          <p:grpSp>
            <p:nvGrpSpPr>
              <p:cNvPr id="23" name="Group 80">
                <a:extLst>
                  <a:ext uri="{FF2B5EF4-FFF2-40B4-BE49-F238E27FC236}">
                    <a16:creationId xmlns:a16="http://schemas.microsoft.com/office/drawing/2014/main" id="{6D82226A-10BC-42A7-B611-5D63F5B1E0AE}"/>
                  </a:ext>
                </a:extLst>
              </p:cNvPr>
              <p:cNvGrpSpPr/>
              <p:nvPr/>
            </p:nvGrpSpPr>
            <p:grpSpPr>
              <a:xfrm>
                <a:off x="3571605" y="1725582"/>
                <a:ext cx="2062545" cy="1197414"/>
                <a:chOff x="3559987" y="1758186"/>
                <a:chExt cx="2062545" cy="1197414"/>
              </a:xfrm>
              <a:solidFill>
                <a:srgbClr val="027696"/>
              </a:solidFill>
            </p:grpSpPr>
            <p:sp>
              <p:nvSpPr>
                <p:cNvPr id="25" name="Rounded Rectangle 60">
                  <a:extLst>
                    <a:ext uri="{FF2B5EF4-FFF2-40B4-BE49-F238E27FC236}">
                      <a16:creationId xmlns:a16="http://schemas.microsoft.com/office/drawing/2014/main" id="{64176C90-F939-4C32-8520-747615509E57}"/>
                    </a:ext>
                  </a:extLst>
                </p:cNvPr>
                <p:cNvSpPr/>
                <p:nvPr/>
              </p:nvSpPr>
              <p:spPr>
                <a:xfrm>
                  <a:off x="4038481" y="1851734"/>
                  <a:ext cx="148567" cy="101031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Rounded Rectangle 61">
                  <a:extLst>
                    <a:ext uri="{FF2B5EF4-FFF2-40B4-BE49-F238E27FC236}">
                      <a16:creationId xmlns:a16="http://schemas.microsoft.com/office/drawing/2014/main" id="{851FF1EB-5AA1-482A-B80B-7276F22040A8}"/>
                    </a:ext>
                  </a:extLst>
                </p:cNvPr>
                <p:cNvSpPr/>
                <p:nvPr/>
              </p:nvSpPr>
              <p:spPr>
                <a:xfrm>
                  <a:off x="4516976" y="1758186"/>
                  <a:ext cx="148567" cy="119741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Rounded Rectangle 62">
                  <a:extLst>
                    <a:ext uri="{FF2B5EF4-FFF2-40B4-BE49-F238E27FC236}">
                      <a16:creationId xmlns:a16="http://schemas.microsoft.com/office/drawing/2014/main" id="{D41D7A48-39BD-4D11-B9CC-FDF7634F4266}"/>
                    </a:ext>
                  </a:extLst>
                </p:cNvPr>
                <p:cNvSpPr/>
                <p:nvPr/>
              </p:nvSpPr>
              <p:spPr>
                <a:xfrm>
                  <a:off x="4995470" y="1814315"/>
                  <a:ext cx="148567" cy="10851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Rounded Rectangle 63">
                  <a:extLst>
                    <a:ext uri="{FF2B5EF4-FFF2-40B4-BE49-F238E27FC236}">
                      <a16:creationId xmlns:a16="http://schemas.microsoft.com/office/drawing/2014/main" id="{99F52FEA-C277-4BD7-9C77-DAAFE98F36BA}"/>
                    </a:ext>
                  </a:extLst>
                </p:cNvPr>
                <p:cNvSpPr/>
                <p:nvPr/>
              </p:nvSpPr>
              <p:spPr>
                <a:xfrm>
                  <a:off x="5473965" y="2132934"/>
                  <a:ext cx="148567" cy="44791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Rounded Rectangle 64">
                  <a:extLst>
                    <a:ext uri="{FF2B5EF4-FFF2-40B4-BE49-F238E27FC236}">
                      <a16:creationId xmlns:a16="http://schemas.microsoft.com/office/drawing/2014/main" id="{A2605B0A-0573-49D5-ACFB-4B47977AACD9}"/>
                    </a:ext>
                  </a:extLst>
                </p:cNvPr>
                <p:cNvSpPr/>
                <p:nvPr/>
              </p:nvSpPr>
              <p:spPr>
                <a:xfrm>
                  <a:off x="3559987" y="2132934"/>
                  <a:ext cx="148567" cy="44791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Diamond 3">
                <a:extLst>
                  <a:ext uri="{FF2B5EF4-FFF2-40B4-BE49-F238E27FC236}">
                    <a16:creationId xmlns:a16="http://schemas.microsoft.com/office/drawing/2014/main" id="{6CD163CE-008E-482C-BDBE-4621F5BA9EBF}"/>
                  </a:ext>
                </a:extLst>
              </p:cNvPr>
              <p:cNvSpPr/>
              <p:nvPr/>
            </p:nvSpPr>
            <p:spPr>
              <a:xfrm>
                <a:off x="3313479" y="1568205"/>
                <a:ext cx="2578796" cy="1512168"/>
              </a:xfrm>
              <a:custGeom>
                <a:avLst/>
                <a:gdLst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07359 h 1252817"/>
                  <a:gd name="connsiteX1" fmla="*/ 864096 w 1728192"/>
                  <a:gd name="connsiteY1" fmla="*/ 0 h 1252817"/>
                  <a:gd name="connsiteX2" fmla="*/ 1728192 w 1728192"/>
                  <a:gd name="connsiteY2" fmla="*/ 607359 h 1252817"/>
                  <a:gd name="connsiteX3" fmla="*/ 864096 w 1728192"/>
                  <a:gd name="connsiteY3" fmla="*/ 1252817 h 1252817"/>
                  <a:gd name="connsiteX4" fmla="*/ 0 w 1728192"/>
                  <a:gd name="connsiteY4" fmla="*/ 607359 h 1252817"/>
                  <a:gd name="connsiteX0" fmla="*/ 0 w 1728192"/>
                  <a:gd name="connsiteY0" fmla="*/ 607359 h 1186142"/>
                  <a:gd name="connsiteX1" fmla="*/ 864096 w 1728192"/>
                  <a:gd name="connsiteY1" fmla="*/ 0 h 1186142"/>
                  <a:gd name="connsiteX2" fmla="*/ 1728192 w 1728192"/>
                  <a:gd name="connsiteY2" fmla="*/ 607359 h 1186142"/>
                  <a:gd name="connsiteX3" fmla="*/ 873621 w 1728192"/>
                  <a:gd name="connsiteY3" fmla="*/ 1186142 h 1186142"/>
                  <a:gd name="connsiteX4" fmla="*/ 0 w 1728192"/>
                  <a:gd name="connsiteY4" fmla="*/ 607359 h 118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192" h="1186142">
                    <a:moveTo>
                      <a:pt x="0" y="607359"/>
                    </a:moveTo>
                    <a:cubicBezTo>
                      <a:pt x="202307" y="306481"/>
                      <a:pt x="499864" y="24653"/>
                      <a:pt x="864096" y="0"/>
                    </a:cubicBezTo>
                    <a:cubicBezTo>
                      <a:pt x="1266428" y="24653"/>
                      <a:pt x="1506835" y="344581"/>
                      <a:pt x="1728192" y="607359"/>
                    </a:cubicBezTo>
                    <a:cubicBezTo>
                      <a:pt x="1525885" y="927287"/>
                      <a:pt x="1199753" y="1171014"/>
                      <a:pt x="873621" y="1186142"/>
                    </a:cubicBezTo>
                    <a:cubicBezTo>
                      <a:pt x="585589" y="1180539"/>
                      <a:pt x="135632" y="908237"/>
                      <a:pt x="0" y="607359"/>
                    </a:cubicBezTo>
                    <a:close/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Group 89">
              <a:extLst>
                <a:ext uri="{FF2B5EF4-FFF2-40B4-BE49-F238E27FC236}">
                  <a16:creationId xmlns:a16="http://schemas.microsoft.com/office/drawing/2014/main" id="{829C804B-3728-4A6C-A1BF-4462581B315A}"/>
                </a:ext>
              </a:extLst>
            </p:cNvPr>
            <p:cNvGrpSpPr/>
            <p:nvPr/>
          </p:nvGrpSpPr>
          <p:grpSpPr>
            <a:xfrm>
              <a:off x="5891216" y="1736078"/>
              <a:ext cx="2578796" cy="1176422"/>
              <a:chOff x="5891216" y="1736078"/>
              <a:chExt cx="2578796" cy="1176422"/>
            </a:xfrm>
          </p:grpSpPr>
          <p:sp>
            <p:nvSpPr>
              <p:cNvPr id="16" name="Diamond 3">
                <a:extLst>
                  <a:ext uri="{FF2B5EF4-FFF2-40B4-BE49-F238E27FC236}">
                    <a16:creationId xmlns:a16="http://schemas.microsoft.com/office/drawing/2014/main" id="{852E63A6-540A-4FFB-91D1-900741B56EB5}"/>
                  </a:ext>
                </a:extLst>
              </p:cNvPr>
              <p:cNvSpPr/>
              <p:nvPr/>
            </p:nvSpPr>
            <p:spPr>
              <a:xfrm>
                <a:off x="5891216" y="1736078"/>
                <a:ext cx="2578796" cy="1176422"/>
              </a:xfrm>
              <a:custGeom>
                <a:avLst/>
                <a:gdLst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07359 h 1252817"/>
                  <a:gd name="connsiteX1" fmla="*/ 864096 w 1728192"/>
                  <a:gd name="connsiteY1" fmla="*/ 0 h 1252817"/>
                  <a:gd name="connsiteX2" fmla="*/ 1728192 w 1728192"/>
                  <a:gd name="connsiteY2" fmla="*/ 607359 h 1252817"/>
                  <a:gd name="connsiteX3" fmla="*/ 864096 w 1728192"/>
                  <a:gd name="connsiteY3" fmla="*/ 1252817 h 1252817"/>
                  <a:gd name="connsiteX4" fmla="*/ 0 w 1728192"/>
                  <a:gd name="connsiteY4" fmla="*/ 607359 h 1252817"/>
                  <a:gd name="connsiteX0" fmla="*/ 0 w 1728192"/>
                  <a:gd name="connsiteY0" fmla="*/ 607359 h 1186142"/>
                  <a:gd name="connsiteX1" fmla="*/ 864096 w 1728192"/>
                  <a:gd name="connsiteY1" fmla="*/ 0 h 1186142"/>
                  <a:gd name="connsiteX2" fmla="*/ 1728192 w 1728192"/>
                  <a:gd name="connsiteY2" fmla="*/ 607359 h 1186142"/>
                  <a:gd name="connsiteX3" fmla="*/ 873621 w 1728192"/>
                  <a:gd name="connsiteY3" fmla="*/ 1186142 h 1186142"/>
                  <a:gd name="connsiteX4" fmla="*/ 0 w 1728192"/>
                  <a:gd name="connsiteY4" fmla="*/ 607359 h 118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192" h="1186142">
                    <a:moveTo>
                      <a:pt x="0" y="607359"/>
                    </a:moveTo>
                    <a:cubicBezTo>
                      <a:pt x="202307" y="306481"/>
                      <a:pt x="499864" y="24653"/>
                      <a:pt x="864096" y="0"/>
                    </a:cubicBezTo>
                    <a:cubicBezTo>
                      <a:pt x="1266428" y="24653"/>
                      <a:pt x="1506835" y="344581"/>
                      <a:pt x="1728192" y="607359"/>
                    </a:cubicBezTo>
                    <a:cubicBezTo>
                      <a:pt x="1525885" y="927287"/>
                      <a:pt x="1199753" y="1171014"/>
                      <a:pt x="873621" y="1186142"/>
                    </a:cubicBezTo>
                    <a:cubicBezTo>
                      <a:pt x="585589" y="1180539"/>
                      <a:pt x="135632" y="908237"/>
                      <a:pt x="0" y="607359"/>
                    </a:cubicBezTo>
                    <a:close/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Group 82">
                <a:extLst>
                  <a:ext uri="{FF2B5EF4-FFF2-40B4-BE49-F238E27FC236}">
                    <a16:creationId xmlns:a16="http://schemas.microsoft.com/office/drawing/2014/main" id="{D6E0AC86-046A-446D-AB5E-CFA1AC22B30C}"/>
                  </a:ext>
                </a:extLst>
              </p:cNvPr>
              <p:cNvGrpSpPr/>
              <p:nvPr/>
            </p:nvGrpSpPr>
            <p:grpSpPr>
              <a:xfrm>
                <a:off x="6203955" y="1857649"/>
                <a:ext cx="1953318" cy="933281"/>
                <a:chOff x="1039057" y="1888246"/>
                <a:chExt cx="1953318" cy="933281"/>
              </a:xfrm>
              <a:solidFill>
                <a:srgbClr val="027696"/>
              </a:solidFill>
            </p:grpSpPr>
            <p:sp>
              <p:nvSpPr>
                <p:cNvPr id="18" name="Rounded Rectangle 83">
                  <a:extLst>
                    <a:ext uri="{FF2B5EF4-FFF2-40B4-BE49-F238E27FC236}">
                      <a16:creationId xmlns:a16="http://schemas.microsoft.com/office/drawing/2014/main" id="{F4D7BB04-5818-4CC3-B2A2-8313BD34FE02}"/>
                    </a:ext>
                  </a:extLst>
                </p:cNvPr>
                <p:cNvSpPr/>
                <p:nvPr/>
              </p:nvSpPr>
              <p:spPr>
                <a:xfrm>
                  <a:off x="1464022" y="1966019"/>
                  <a:ext cx="148567" cy="777734"/>
                </a:xfrm>
                <a:prstGeom prst="roundRect">
                  <a:avLst>
                    <a:gd name="adj" fmla="val 4487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Rounded Rectangle 84">
                  <a:extLst>
                    <a:ext uri="{FF2B5EF4-FFF2-40B4-BE49-F238E27FC236}">
                      <a16:creationId xmlns:a16="http://schemas.microsoft.com/office/drawing/2014/main" id="{C652BC2A-A615-4AE2-891B-196B5B419FA9}"/>
                    </a:ext>
                  </a:extLst>
                </p:cNvPr>
                <p:cNvSpPr/>
                <p:nvPr/>
              </p:nvSpPr>
              <p:spPr>
                <a:xfrm>
                  <a:off x="1942517" y="1888246"/>
                  <a:ext cx="148567" cy="9332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Rounded Rectangle 85">
                  <a:extLst>
                    <a:ext uri="{FF2B5EF4-FFF2-40B4-BE49-F238E27FC236}">
                      <a16:creationId xmlns:a16="http://schemas.microsoft.com/office/drawing/2014/main" id="{2315CC86-8A8C-43BF-83CE-A3ACA29DF961}"/>
                    </a:ext>
                  </a:extLst>
                </p:cNvPr>
                <p:cNvSpPr/>
                <p:nvPr/>
              </p:nvSpPr>
              <p:spPr>
                <a:xfrm>
                  <a:off x="2421011" y="1966019"/>
                  <a:ext cx="148567" cy="7777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Rounded Rectangle 86">
                  <a:extLst>
                    <a:ext uri="{FF2B5EF4-FFF2-40B4-BE49-F238E27FC236}">
                      <a16:creationId xmlns:a16="http://schemas.microsoft.com/office/drawing/2014/main" id="{9C63623F-9084-4BD4-9D15-863BB37D96E8}"/>
                    </a:ext>
                  </a:extLst>
                </p:cNvPr>
                <p:cNvSpPr/>
                <p:nvPr/>
              </p:nvSpPr>
              <p:spPr>
                <a:xfrm>
                  <a:off x="2843808" y="2185242"/>
                  <a:ext cx="148567" cy="33928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Rounded Rectangle 87">
                  <a:extLst>
                    <a:ext uri="{FF2B5EF4-FFF2-40B4-BE49-F238E27FC236}">
                      <a16:creationId xmlns:a16="http://schemas.microsoft.com/office/drawing/2014/main" id="{C6B7746E-6600-4822-B788-3799F7A84E43}"/>
                    </a:ext>
                  </a:extLst>
                </p:cNvPr>
                <p:cNvSpPr/>
                <p:nvPr/>
              </p:nvSpPr>
              <p:spPr>
                <a:xfrm>
                  <a:off x="1039057" y="2153805"/>
                  <a:ext cx="148567" cy="4021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0173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Student-t distribution</a:t>
            </a:r>
            <a:endParaRPr lang="en-US" sz="3600" dirty="0"/>
          </a:p>
        </p:txBody>
      </p:sp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74C6BADE-4677-4372-BC9B-C33188A47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9" y="496660"/>
            <a:ext cx="6800427" cy="369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80322" y="1606272"/>
            <a:ext cx="41034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q"/>
            </a:pPr>
            <a:r>
              <a:rPr lang="en-US" dirty="0"/>
              <a:t>The student-t distribution with one degree of freedom is a distribution that has a </a:t>
            </a:r>
            <a:r>
              <a:rPr lang="en-US" b="1" dirty="0">
                <a:solidFill>
                  <a:schemeClr val="bg1"/>
                </a:solidFill>
              </a:rPr>
              <a:t>heavier</a:t>
            </a:r>
            <a:r>
              <a:rPr lang="en-US" dirty="0"/>
              <a:t> tilt than the Gaussian </a:t>
            </a:r>
            <a:r>
              <a:rPr lang="en-US" dirty="0" smtClean="0"/>
              <a:t>distribution. So more </a:t>
            </a:r>
            <a:r>
              <a:rPr lang="en-US" b="1" dirty="0" smtClean="0">
                <a:solidFill>
                  <a:schemeClr val="bg1"/>
                </a:solidFill>
              </a:rPr>
              <a:t>variation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0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Dimension with Modification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21" y="2261436"/>
            <a:ext cx="7346316" cy="3220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18349" y="5633471"/>
                <a:ext cx="6975459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49" y="5633471"/>
                <a:ext cx="6975459" cy="764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22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Interpretation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16189" y="2448534"/>
                <a:ext cx="7167417" cy="105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189" y="2448534"/>
                <a:ext cx="7167417" cy="10589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10331897" y="2847633"/>
            <a:ext cx="424873" cy="116378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ight Brace 7"/>
          <p:cNvSpPr/>
          <p:nvPr/>
        </p:nvSpPr>
        <p:spPr>
          <a:xfrm rot="5400000">
            <a:off x="8087460" y="2209093"/>
            <a:ext cx="424873" cy="244086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9851607" y="3770986"/>
            <a:ext cx="1570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Displacement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(Spring)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79466" y="3861698"/>
            <a:ext cx="2440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Exertion / Compression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25787" y="494828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u="sng" dirty="0" smtClean="0">
                <a:solidFill>
                  <a:srgbClr val="FFFF00"/>
                </a:solidFill>
              </a:rPr>
              <a:t>Note: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We </a:t>
            </a:r>
            <a:r>
              <a:rPr lang="en-US" dirty="0"/>
              <a:t>can interpret the t-SNE gradient as a simulation of an N-body system.</a:t>
            </a:r>
          </a:p>
        </p:txBody>
      </p:sp>
    </p:spTree>
    <p:extLst>
      <p:ext uri="{BB962C8B-B14F-4D97-AF65-F5344CB8AC3E}">
        <p14:creationId xmlns:p14="http://schemas.microsoft.com/office/powerpoint/2010/main" val="32633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B87DD-D61A-4869-BBC6-5FB0DBF0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Displacement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Exertion / </a:t>
            </a:r>
            <a:r>
              <a:rPr lang="en-US" b="1" dirty="0" smtClean="0"/>
              <a:t>Compression</a:t>
            </a:r>
            <a:endParaRPr lang="en-US" b="1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 smtClean="0"/>
              <a:t>Summation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97EF3-3DE8-49A3-A230-08AF5E90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988" y="2670630"/>
            <a:ext cx="3174354" cy="2565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AFF622-9F34-4EAF-9211-62AB4EC159C0}"/>
                  </a:ext>
                </a:extLst>
              </p:cNvPr>
              <p:cNvSpPr txBox="1"/>
              <p:nvPr/>
            </p:nvSpPr>
            <p:spPr>
              <a:xfrm>
                <a:off x="1997290" y="5514899"/>
                <a:ext cx="9840052" cy="817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AFF622-9F34-4EAF-9211-62AB4EC15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290" y="5514899"/>
                <a:ext cx="9840052" cy="8172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733FFAEE-0F80-4BCD-96C5-C5881009E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290" y="2670630"/>
            <a:ext cx="3169644" cy="25539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05A280-9794-4C4F-9B7E-B25E7B709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60" y="2670631"/>
            <a:ext cx="3169593" cy="255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9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Barnes-Hut Approximation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4506141" cy="576262"/>
          </a:xfrm>
        </p:spPr>
        <p:txBody>
          <a:bodyPr/>
          <a:lstStyle/>
          <a:p>
            <a:r>
              <a:rPr lang="en-US" sz="2000" dirty="0"/>
              <a:t>Many of the </a:t>
            </a:r>
            <a:r>
              <a:rPr lang="en-US" sz="2000" dirty="0" smtClean="0"/>
              <a:t>pairwise interactions between points are </a:t>
            </a:r>
            <a:r>
              <a:rPr lang="en-US" sz="2000" dirty="0"/>
              <a:t>very </a:t>
            </a:r>
            <a:r>
              <a:rPr lang="en-US" sz="2000" dirty="0" smtClean="0"/>
              <a:t>similar</a:t>
            </a:r>
            <a:endParaRPr lang="en-US" sz="20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953912" y="2336873"/>
            <a:ext cx="4497864" cy="576262"/>
          </a:xfrm>
        </p:spPr>
        <p:txBody>
          <a:bodyPr/>
          <a:lstStyle/>
          <a:p>
            <a:r>
              <a:rPr lang="en-US" sz="2000" dirty="0"/>
              <a:t>Approximate similar interactions by </a:t>
            </a:r>
            <a:r>
              <a:rPr lang="en-US" sz="2000" dirty="0" smtClean="0"/>
              <a:t>a single interaction</a:t>
            </a:r>
            <a:endParaRPr lang="en-US" sz="2000" dirty="0"/>
          </a:p>
        </p:txBody>
      </p:sp>
      <p:pic>
        <p:nvPicPr>
          <p:cNvPr id="15" name="Picture 2" descr="Visualizing High-Dimensional Data - ppt download">
            <a:extLst>
              <a:ext uri="{FF2B5EF4-FFF2-40B4-BE49-F238E27FC236}">
                <a16:creationId xmlns:a16="http://schemas.microsoft.com/office/drawing/2014/main" id="{7117D137-9F2E-4BF4-AC7F-AA6E9F95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0" t="33057" r="24922" b="3941"/>
          <a:stretch/>
        </p:blipFill>
        <p:spPr bwMode="auto">
          <a:xfrm>
            <a:off x="660947" y="3071520"/>
            <a:ext cx="4506140" cy="286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Visualizing High-Dimensional Data - ppt download">
            <a:extLst>
              <a:ext uri="{FF2B5EF4-FFF2-40B4-BE49-F238E27FC236}">
                <a16:creationId xmlns:a16="http://schemas.microsoft.com/office/drawing/2014/main" id="{6C028011-E538-4D75-8865-F9FD44518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4" t="32740" r="15399"/>
          <a:stretch/>
        </p:blipFill>
        <p:spPr bwMode="auto">
          <a:xfrm>
            <a:off x="6953912" y="3071520"/>
            <a:ext cx="4497864" cy="286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5283200" y="4267200"/>
            <a:ext cx="1553029" cy="435429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3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C6EFC-B4FA-486B-A629-2544C4BB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Quadtree</a:t>
            </a:r>
            <a:endParaRPr lang="en-US" dirty="0"/>
          </a:p>
        </p:txBody>
      </p:sp>
      <p:pic>
        <p:nvPicPr>
          <p:cNvPr id="3074" name="Picture 2" descr="PDF] Accelerating t-SNE using tree-based algorithms | Semantic Scholar">
            <a:extLst>
              <a:ext uri="{FF2B5EF4-FFF2-40B4-BE49-F238E27FC236}">
                <a16:creationId xmlns:a16="http://schemas.microsoft.com/office/drawing/2014/main" id="{143778D2-422F-422B-8021-F1FBA979C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046" y="2257441"/>
            <a:ext cx="4505484" cy="412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0321" y="3965912"/>
            <a:ext cx="48061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u="sng" dirty="0" smtClean="0">
                <a:solidFill>
                  <a:srgbClr val="FFFF00"/>
                </a:solidFill>
              </a:rPr>
              <a:t>Note: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err="1" smtClean="0"/>
              <a:t>Quadtree</a:t>
            </a:r>
            <a:r>
              <a:rPr lang="en-US" sz="2000" dirty="0" smtClean="0"/>
              <a:t> </a:t>
            </a:r>
            <a:r>
              <a:rPr lang="en-US" sz="2000" dirty="0"/>
              <a:t>is a space partitioning tree.</a:t>
            </a:r>
          </a:p>
        </p:txBody>
      </p:sp>
    </p:spTree>
    <p:extLst>
      <p:ext uri="{BB962C8B-B14F-4D97-AF65-F5344CB8AC3E}">
        <p14:creationId xmlns:p14="http://schemas.microsoft.com/office/powerpoint/2010/main" val="274230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21BCB0-16E7-4E1E-BDB3-FEAEA048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t-SNE </a:t>
            </a:r>
            <a:r>
              <a:rPr lang="en-US" sz="3600" dirty="0" smtClean="0"/>
              <a:t>Visualization on MNIST Data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F14EA-A1C6-46BA-863A-79802B874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62" t="20176" r="28968" b="17460"/>
          <a:stretch/>
        </p:blipFill>
        <p:spPr>
          <a:xfrm>
            <a:off x="3030728" y="583895"/>
            <a:ext cx="5962491" cy="3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5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62992"/>
            <a:ext cx="9144000" cy="932016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K-means Clustering Algorithm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26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Topics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Supervised vs Unsupervised Learning</a:t>
            </a:r>
            <a:endParaRPr lang="ar-EG" dirty="0" smtClean="0"/>
          </a:p>
          <a:p>
            <a:r>
              <a:rPr lang="en-US" dirty="0" smtClean="0"/>
              <a:t>What is Clustering?</a:t>
            </a:r>
          </a:p>
          <a:p>
            <a:r>
              <a:rPr lang="en-US" dirty="0" smtClean="0"/>
              <a:t>K-means Objective</a:t>
            </a:r>
          </a:p>
          <a:p>
            <a:r>
              <a:rPr lang="en-US" dirty="0" smtClean="0"/>
              <a:t>K-means Algorithm</a:t>
            </a:r>
          </a:p>
          <a:p>
            <a:r>
              <a:rPr lang="en-US" dirty="0" smtClean="0"/>
              <a:t>Choosing the Appropriate Number of Clusters</a:t>
            </a:r>
          </a:p>
          <a:p>
            <a:r>
              <a:rPr lang="en-US" dirty="0" smtClean="0"/>
              <a:t>How to Apply? – Source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Motivation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3632"/>
          </a:xfrm>
        </p:spPr>
        <p:txBody>
          <a:bodyPr/>
          <a:lstStyle/>
          <a:p>
            <a:r>
              <a:rPr lang="en-US" dirty="0"/>
              <a:t>The </a:t>
            </a:r>
            <a:r>
              <a:rPr lang="en-US" b="1" dirty="0"/>
              <a:t>k-means clustering</a:t>
            </a:r>
            <a:r>
              <a:rPr lang="en-US" dirty="0"/>
              <a:t> method is an </a:t>
            </a:r>
            <a:r>
              <a:rPr lang="en-US" b="1" dirty="0"/>
              <a:t>unsupervised machine learning</a:t>
            </a:r>
            <a:r>
              <a:rPr lang="en-US" dirty="0"/>
              <a:t> technique used to identify </a:t>
            </a:r>
            <a:r>
              <a:rPr lang="en-US" b="1" dirty="0"/>
              <a:t>clusters</a:t>
            </a:r>
            <a:r>
              <a:rPr lang="en-US" dirty="0"/>
              <a:t> of data objects in a </a:t>
            </a:r>
            <a:r>
              <a:rPr lang="en-US" dirty="0" smtClean="0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6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3050938"/>
            <a:ext cx="8494463" cy="694798"/>
          </a:xfrm>
        </p:spPr>
        <p:txBody>
          <a:bodyPr/>
          <a:lstStyle/>
          <a:p>
            <a:r>
              <a:rPr lang="en-US" sz="3600" dirty="0" smtClean="0"/>
              <a:t>TECHNIQUES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206938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Motivation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871663"/>
            <a:ext cx="5157787" cy="452437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 smtClean="0"/>
              <a:t>K-NN</a:t>
            </a:r>
            <a:endParaRPr lang="en-US" sz="3200" b="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2650022"/>
          </a:xfrm>
        </p:spPr>
        <p:txBody>
          <a:bodyPr>
            <a:normAutofit/>
          </a:bodyPr>
          <a:lstStyle/>
          <a:p>
            <a:r>
              <a:rPr lang="en-US" dirty="0"/>
              <a:t>Used in </a:t>
            </a:r>
            <a:r>
              <a:rPr lang="en-US" b="1" dirty="0"/>
              <a:t>statistics</a:t>
            </a:r>
            <a:r>
              <a:rPr lang="en-US" dirty="0"/>
              <a:t> and It is </a:t>
            </a:r>
            <a:r>
              <a:rPr lang="en-US" b="1" dirty="0"/>
              <a:t>a non-parametric </a:t>
            </a:r>
            <a:r>
              <a:rPr lang="en-US" b="1" dirty="0" smtClean="0"/>
              <a:t>machine </a:t>
            </a:r>
            <a:r>
              <a:rPr lang="en-US" b="1" dirty="0"/>
              <a:t>learning</a:t>
            </a:r>
            <a:r>
              <a:rPr lang="en-US" dirty="0"/>
              <a:t> </a:t>
            </a:r>
            <a:r>
              <a:rPr lang="en-US" dirty="0" smtClean="0"/>
              <a:t>method and kind of </a:t>
            </a:r>
            <a:r>
              <a:rPr lang="en-US" b="1" dirty="0" smtClean="0"/>
              <a:t>supervised</a:t>
            </a:r>
            <a:r>
              <a:rPr lang="en-US" dirty="0" smtClean="0"/>
              <a:t> </a:t>
            </a:r>
            <a:r>
              <a:rPr lang="en-US" b="1" dirty="0" smtClean="0"/>
              <a:t>machine learning</a:t>
            </a:r>
            <a:endParaRPr lang="en-US" b="1" dirty="0"/>
          </a:p>
          <a:p>
            <a:r>
              <a:rPr lang="en-US" dirty="0"/>
              <a:t>It is used for </a:t>
            </a:r>
            <a:r>
              <a:rPr lang="en-US" b="1" dirty="0"/>
              <a:t>classification</a:t>
            </a:r>
            <a:r>
              <a:rPr lang="en-US" dirty="0"/>
              <a:t> and </a:t>
            </a:r>
            <a:r>
              <a:rPr lang="en-US" b="1" dirty="0" smtClean="0"/>
              <a:t>regression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1871662"/>
            <a:ext cx="5183188" cy="452437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 smtClean="0"/>
              <a:t>K-means</a:t>
            </a:r>
            <a:endParaRPr lang="en-US" sz="3200" b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Method </a:t>
            </a:r>
            <a:r>
              <a:rPr lang="en-US" dirty="0"/>
              <a:t>of </a:t>
            </a:r>
            <a:r>
              <a:rPr lang="en-US" b="1" dirty="0"/>
              <a:t>vector quantization</a:t>
            </a:r>
            <a:r>
              <a:rPr lang="en-US" dirty="0"/>
              <a:t>, originally from signal processing, that </a:t>
            </a:r>
            <a:r>
              <a:rPr lang="en-US" dirty="0" smtClean="0"/>
              <a:t>aims to</a:t>
            </a:r>
            <a:r>
              <a:rPr lang="en-US" dirty="0"/>
              <a:t> </a:t>
            </a:r>
            <a:r>
              <a:rPr lang="en-US" b="1" dirty="0"/>
              <a:t>partition</a:t>
            </a:r>
            <a:r>
              <a:rPr lang="en-US" dirty="0"/>
              <a:t> </a:t>
            </a:r>
            <a:r>
              <a:rPr lang="en-US" i="1" dirty="0" smtClean="0"/>
              <a:t>(n)</a:t>
            </a:r>
            <a:r>
              <a:rPr lang="en-US" i="1" dirty="0"/>
              <a:t> observations</a:t>
            </a:r>
            <a:r>
              <a:rPr lang="en-US" dirty="0"/>
              <a:t> into </a:t>
            </a:r>
            <a:r>
              <a:rPr lang="en-US" i="1" dirty="0" smtClean="0"/>
              <a:t>(k)</a:t>
            </a:r>
            <a:r>
              <a:rPr lang="en-US" i="1" dirty="0"/>
              <a:t> clusters</a:t>
            </a:r>
            <a:r>
              <a:rPr lang="en-US" dirty="0"/>
              <a:t> in which each </a:t>
            </a:r>
            <a:r>
              <a:rPr lang="en-US" b="1" dirty="0"/>
              <a:t>observation</a:t>
            </a:r>
            <a:r>
              <a:rPr lang="en-US" dirty="0"/>
              <a:t> belongs to the </a:t>
            </a:r>
            <a:r>
              <a:rPr lang="en-US" b="1" dirty="0"/>
              <a:t>cluster</a:t>
            </a:r>
            <a:r>
              <a:rPr lang="en-US" dirty="0"/>
              <a:t> with the </a:t>
            </a:r>
            <a:r>
              <a:rPr lang="en-US" b="1" dirty="0">
                <a:solidFill>
                  <a:srgbClr val="0070C0"/>
                </a:solidFill>
              </a:rPr>
              <a:t>nearest mean</a:t>
            </a:r>
            <a:r>
              <a:rPr lang="en-US" dirty="0"/>
              <a:t> </a:t>
            </a:r>
            <a:r>
              <a:rPr lang="en-US" i="1" dirty="0"/>
              <a:t>(cluster centers or cluster centroid</a:t>
            </a:r>
            <a:r>
              <a:rPr lang="en-US" i="1" dirty="0" smtClean="0"/>
              <a:t>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4149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Supervised vs Unsupervised Learning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See the source imag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79" y="1890939"/>
            <a:ext cx="980660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48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What is Clustering?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1118"/>
          </a:xfrm>
        </p:spPr>
        <p:txBody>
          <a:bodyPr/>
          <a:lstStyle/>
          <a:p>
            <a:r>
              <a:rPr lang="en-US" b="1" dirty="0"/>
              <a:t>Clustering</a:t>
            </a:r>
            <a:r>
              <a:rPr lang="en-US" dirty="0"/>
              <a:t> is a set of techniques used to </a:t>
            </a:r>
            <a:r>
              <a:rPr lang="en-US" b="1" dirty="0"/>
              <a:t>partition</a:t>
            </a:r>
            <a:r>
              <a:rPr lang="en-US" dirty="0"/>
              <a:t> data into </a:t>
            </a:r>
            <a:r>
              <a:rPr lang="en-US" b="1" dirty="0"/>
              <a:t>groups</a:t>
            </a:r>
            <a:r>
              <a:rPr lang="en-US" dirty="0"/>
              <a:t>, or </a:t>
            </a:r>
            <a:r>
              <a:rPr lang="en-US" b="1" dirty="0" smtClean="0"/>
              <a:t>clusters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38200" y="3722914"/>
            <a:ext cx="3265714" cy="1219200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Partitional </a:t>
            </a:r>
            <a:r>
              <a:rPr lang="en-US" sz="2400" b="1" dirty="0" smtClean="0">
                <a:solidFill>
                  <a:schemeClr val="tx1"/>
                </a:solidFill>
              </a:rPr>
              <a:t>Clustering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4463143" y="3722914"/>
            <a:ext cx="3265714" cy="1219200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Hierarchical </a:t>
            </a:r>
            <a:r>
              <a:rPr lang="en-US" sz="2400" b="1" dirty="0" smtClean="0">
                <a:solidFill>
                  <a:schemeClr val="tx1"/>
                </a:solidFill>
              </a:rPr>
              <a:t>Clustering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8088086" y="3722914"/>
            <a:ext cx="3265714" cy="1219200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Density-based </a:t>
            </a:r>
            <a:r>
              <a:rPr lang="en-US" sz="2400" b="1" dirty="0" smtClean="0">
                <a:solidFill>
                  <a:schemeClr val="tx1"/>
                </a:solidFill>
              </a:rPr>
              <a:t>Clustering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78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K-means Objective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2" descr="See the source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01" y="1932012"/>
            <a:ext cx="7721997" cy="381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8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K-means Algorithm</a:t>
            </a:r>
            <a:endParaRPr lang="en-US" dirty="0"/>
          </a:p>
        </p:txBody>
      </p:sp>
      <p:pic>
        <p:nvPicPr>
          <p:cNvPr id="4098" name="Picture 2" descr="https://files.realpython.com/media/kmeans-algorithm.a94498a7ecd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07678"/>
            <a:ext cx="10515600" cy="294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24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K-means 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9532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K-means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6432"/>
          </a:xfrm>
        </p:spPr>
        <p:txBody>
          <a:bodyPr/>
          <a:lstStyle/>
          <a:p>
            <a:r>
              <a:rPr lang="en-US" dirty="0"/>
              <a:t>The quality of the cluster assignments is determined by computing the </a:t>
            </a:r>
            <a:r>
              <a:rPr lang="en-US" b="1" dirty="0"/>
              <a:t>sum of the squared error (SSE)</a:t>
            </a:r>
            <a:r>
              <a:rPr lang="en-US" dirty="0"/>
              <a:t> after the centroids </a:t>
            </a:r>
            <a:r>
              <a:rPr lang="en-US" b="1" dirty="0" smtClean="0"/>
              <a:t>converge</a:t>
            </a:r>
            <a:endParaRPr lang="en-US" dirty="0"/>
          </a:p>
        </p:txBody>
      </p:sp>
      <p:pic>
        <p:nvPicPr>
          <p:cNvPr id="5122" name="Picture 2" descr="k means centroids iteration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057" y="3156857"/>
            <a:ext cx="6466114" cy="324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Choosing the Appropriate Number of </a:t>
            </a:r>
            <a:r>
              <a:rPr lang="en-US" b="1" dirty="0" smtClean="0">
                <a:solidFill>
                  <a:srgbClr val="FF0000"/>
                </a:solidFill>
              </a:rPr>
              <a:t>Clusters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6114"/>
          </a:xfrm>
        </p:spPr>
        <p:txBody>
          <a:bodyPr/>
          <a:lstStyle/>
          <a:p>
            <a:r>
              <a:rPr lang="en-US" dirty="0"/>
              <a:t>The </a:t>
            </a:r>
            <a:r>
              <a:rPr lang="en-US" b="1" dirty="0"/>
              <a:t>elbow method</a:t>
            </a:r>
            <a:endParaRPr lang="en-US" dirty="0"/>
          </a:p>
          <a:p>
            <a:r>
              <a:rPr lang="en-US" dirty="0"/>
              <a:t>The </a:t>
            </a:r>
            <a:r>
              <a:rPr lang="en-US" b="1" dirty="0"/>
              <a:t>silhouette </a:t>
            </a:r>
            <a:r>
              <a:rPr lang="en-US" b="1" dirty="0" smtClean="0"/>
              <a:t>coefficient</a:t>
            </a:r>
            <a:endParaRPr lang="en-US" dirty="0"/>
          </a:p>
        </p:txBody>
      </p:sp>
      <p:pic>
        <p:nvPicPr>
          <p:cNvPr id="8194" name="Picture 2" descr="k means elbow meth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62" y="3235946"/>
            <a:ext cx="380682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 means silhouette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39" y="3235946"/>
            <a:ext cx="3932583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383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How to Apply? – Source Code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299113" y="2980946"/>
            <a:ext cx="6452394" cy="3100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GP Example:</a:t>
            </a:r>
          </a:p>
          <a:p>
            <a:pPr marL="0" indent="0">
              <a:buNone/>
            </a:pPr>
            <a:r>
              <a:rPr lang="en-US" dirty="0" smtClean="0"/>
              <a:t>from </a:t>
            </a:r>
            <a:r>
              <a:rPr lang="en-US" dirty="0" err="1" smtClean="0"/>
              <a:t>sklearn.cluster</a:t>
            </a:r>
            <a:r>
              <a:rPr lang="en-US" dirty="0" smtClean="0"/>
              <a:t> import </a:t>
            </a:r>
            <a:r>
              <a:rPr lang="en-US" dirty="0" err="1" smtClean="0"/>
              <a:t>Kmeans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from </a:t>
            </a:r>
            <a:r>
              <a:rPr lang="en-US" dirty="0" err="1" smtClean="0"/>
              <a:t>sklearn.metrics</a:t>
            </a:r>
            <a:r>
              <a:rPr lang="en-US" dirty="0" smtClean="0"/>
              <a:t> import </a:t>
            </a:r>
            <a:r>
              <a:rPr lang="en-US" dirty="0" err="1" smtClean="0"/>
              <a:t>silhouette_score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kmeans</a:t>
            </a:r>
            <a:r>
              <a:rPr lang="en-US" dirty="0"/>
              <a:t> = </a:t>
            </a:r>
            <a:r>
              <a:rPr lang="en-US" dirty="0" err="1"/>
              <a:t>KMeans</a:t>
            </a:r>
            <a:r>
              <a:rPr lang="en-US" dirty="0"/>
              <a:t>(</a:t>
            </a:r>
            <a:r>
              <a:rPr lang="en-US" dirty="0" err="1"/>
              <a:t>n_clusters</a:t>
            </a:r>
            <a:r>
              <a:rPr lang="en-US" dirty="0"/>
              <a:t> = 3, </a:t>
            </a:r>
            <a:r>
              <a:rPr lang="en-US" dirty="0" err="1"/>
              <a:t>random_state</a:t>
            </a:r>
            <a:r>
              <a:rPr lang="en-US" dirty="0"/>
              <a:t> = 0</a:t>
            </a:r>
            <a:r>
              <a:rPr lang="en-US" dirty="0" smtClean="0"/>
              <a:t>).fit(tsne3)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kmeans_tsne3 = </a:t>
            </a:r>
            <a:r>
              <a:rPr lang="en-US" dirty="0" err="1"/>
              <a:t>kmeans.fit_transform</a:t>
            </a:r>
            <a:r>
              <a:rPr lang="en-US" dirty="0"/>
              <a:t>(tsne3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5299113" y="2273151"/>
            <a:ext cx="6874565" cy="602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</a:t>
            </a:r>
            <a:r>
              <a:rPr lang="en-US" dirty="0" err="1" smtClean="0"/>
              <a:t>sklearn</a:t>
            </a:r>
            <a:r>
              <a:rPr lang="en-US" dirty="0" smtClean="0"/>
              <a:t> library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282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229034"/>
          </a:xfrm>
        </p:spPr>
        <p:txBody>
          <a:bodyPr/>
          <a:lstStyle/>
          <a:p>
            <a:r>
              <a:rPr lang="en-US" sz="3600" dirty="0" smtClean="0"/>
              <a:t>PCA Result with Different Numbers of Components (Two, Three and Five)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186347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earning icon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646" y="753228"/>
            <a:ext cx="9905965" cy="1080938"/>
          </a:xfrm>
        </p:spPr>
        <p:txBody>
          <a:bodyPr/>
          <a:lstStyle/>
          <a:p>
            <a:r>
              <a:rPr lang="en-US" dirty="0" smtClean="0"/>
              <a:t>02: </a:t>
            </a:r>
            <a:r>
              <a:rPr lang="en-US" altLang="ko-KR" dirty="0">
                <a:cs typeface="Arial" pitchFamily="34" charset="0"/>
              </a:rPr>
              <a:t>How </a:t>
            </a:r>
            <a:r>
              <a:rPr lang="en-US" altLang="ko-KR" dirty="0" smtClean="0">
                <a:cs typeface="Arial" pitchFamily="34" charset="0"/>
              </a:rPr>
              <a:t>The Spatial Information </a:t>
            </a:r>
            <a:r>
              <a:rPr lang="en-US" altLang="ko-KR" dirty="0">
                <a:cs typeface="Arial" pitchFamily="34" charset="0"/>
              </a:rPr>
              <a:t>is </a:t>
            </a:r>
            <a:r>
              <a:rPr lang="en-US" altLang="ko-KR" dirty="0" smtClean="0">
                <a:cs typeface="Arial" pitchFamily="34" charset="0"/>
              </a:rPr>
              <a:t>Obtained?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473033" y="2053889"/>
          <a:ext cx="6570578" cy="4383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0409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lipboard icon">
            <a:extLst>
              <a:ext uri="{FF2B5EF4-FFF2-40B4-BE49-F238E27FC236}">
                <a16:creationId xmlns:a16="http://schemas.microsoft.com/office/drawing/2014/main" id="{6919C957-53BE-4D79-9BA1-A263BA61F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24269" y="797815"/>
            <a:ext cx="952500" cy="952500"/>
          </a:xfrm>
          <a:prstGeom prst="rect">
            <a:avLst/>
          </a:prstGeom>
        </p:spPr>
      </p:pic>
      <p:sp>
        <p:nvSpPr>
          <p:cNvPr id="88" name="Title 87">
            <a:extLst>
              <a:ext uri="{FF2B5EF4-FFF2-40B4-BE49-F238E27FC236}">
                <a16:creationId xmlns:a16="http://schemas.microsoft.com/office/drawing/2014/main" id="{41B70991-B117-418C-8432-39BA5775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202BD88-8A83-49DA-A828-7C40491D29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41FDF737-A7CF-43BF-B9FC-22E9635B78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262342E-3D19-495D-AA4E-DB249EBB63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426A8A65-AFFE-4A62-858E-16FA37C441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Five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4097651-42EF-4D7F-B8A0-A7E7F7312B7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229034"/>
          </a:xfrm>
        </p:spPr>
        <p:txBody>
          <a:bodyPr/>
          <a:lstStyle/>
          <a:p>
            <a:r>
              <a:rPr lang="en-US" sz="3600" dirty="0" smtClean="0"/>
              <a:t>t-SNE Result with Different Numbers of Components (Two and Three only)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428695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lipboard icon">
            <a:extLst>
              <a:ext uri="{FF2B5EF4-FFF2-40B4-BE49-F238E27FC236}">
                <a16:creationId xmlns:a16="http://schemas.microsoft.com/office/drawing/2014/main" id="{6919C957-53BE-4D79-9BA1-A263BA61F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24269" y="797815"/>
            <a:ext cx="952500" cy="952500"/>
          </a:xfrm>
          <a:prstGeom prst="rect">
            <a:avLst/>
          </a:prstGeom>
        </p:spPr>
      </p:pic>
      <p:sp>
        <p:nvSpPr>
          <p:cNvPr id="88" name="Title 87">
            <a:extLst>
              <a:ext uri="{FF2B5EF4-FFF2-40B4-BE49-F238E27FC236}">
                <a16:creationId xmlns:a16="http://schemas.microsoft.com/office/drawing/2014/main" id="{41B70991-B117-418C-8432-39BA5775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202BD88-8A83-49DA-A828-7C40491D29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41FDF737-A7CF-43BF-B9FC-22E9635B78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262342E-3D19-495D-AA4E-DB249EBB63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426A8A65-AFFE-4A62-858E-16FA37C441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Five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4097651-42EF-4D7F-B8A0-A7E7F7312B7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2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50">
            <a:extLst>
              <a:ext uri="{FF2B5EF4-FFF2-40B4-BE49-F238E27FC236}">
                <a16:creationId xmlns:a16="http://schemas.microsoft.com/office/drawing/2014/main" id="{98D80246-D915-4AF3-8BF2-AAAD83F59F3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74321" y="1052183"/>
            <a:ext cx="2673544" cy="2848728"/>
            <a:chOff x="2515" y="1066"/>
            <a:chExt cx="2129" cy="2625"/>
          </a:xfrm>
        </p:grpSpPr>
        <p:sp>
          <p:nvSpPr>
            <p:cNvPr id="34" name="Freeform 52">
              <a:extLst>
                <a:ext uri="{FF2B5EF4-FFF2-40B4-BE49-F238E27FC236}">
                  <a16:creationId xmlns:a16="http://schemas.microsoft.com/office/drawing/2014/main" id="{A4C906DC-717D-4EBF-A828-998471497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" y="2222"/>
              <a:ext cx="509" cy="588"/>
            </a:xfrm>
            <a:custGeom>
              <a:avLst/>
              <a:gdLst>
                <a:gd name="T0" fmla="*/ 248 w 248"/>
                <a:gd name="T1" fmla="*/ 164 h 287"/>
                <a:gd name="T2" fmla="*/ 219 w 248"/>
                <a:gd name="T3" fmla="*/ 48 h 287"/>
                <a:gd name="T4" fmla="*/ 0 w 248"/>
                <a:gd name="T5" fmla="*/ 266 h 287"/>
                <a:gd name="T6" fmla="*/ 241 w 248"/>
                <a:gd name="T7" fmla="*/ 210 h 287"/>
                <a:gd name="T8" fmla="*/ 248 w 248"/>
                <a:gd name="T9" fmla="*/ 16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87">
                  <a:moveTo>
                    <a:pt x="248" y="164"/>
                  </a:moveTo>
                  <a:cubicBezTo>
                    <a:pt x="248" y="164"/>
                    <a:pt x="241" y="95"/>
                    <a:pt x="219" y="48"/>
                  </a:cubicBezTo>
                  <a:cubicBezTo>
                    <a:pt x="197" y="0"/>
                    <a:pt x="0" y="266"/>
                    <a:pt x="0" y="266"/>
                  </a:cubicBezTo>
                  <a:cubicBezTo>
                    <a:pt x="0" y="266"/>
                    <a:pt x="210" y="287"/>
                    <a:pt x="241" y="210"/>
                  </a:cubicBezTo>
                  <a:lnTo>
                    <a:pt x="248" y="16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</a:endParaRPr>
            </a:p>
          </p:txBody>
        </p:sp>
        <p:sp>
          <p:nvSpPr>
            <p:cNvPr id="36" name="Freeform 54">
              <a:extLst>
                <a:ext uri="{FF2B5EF4-FFF2-40B4-BE49-F238E27FC236}">
                  <a16:creationId xmlns:a16="http://schemas.microsoft.com/office/drawing/2014/main" id="{C9AEF7F8-2262-4B1A-BB75-C27D30C30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1948"/>
              <a:ext cx="508" cy="588"/>
            </a:xfrm>
            <a:custGeom>
              <a:avLst/>
              <a:gdLst>
                <a:gd name="T0" fmla="*/ 0 w 247"/>
                <a:gd name="T1" fmla="*/ 122 h 286"/>
                <a:gd name="T2" fmla="*/ 28 w 247"/>
                <a:gd name="T3" fmla="*/ 239 h 286"/>
                <a:gd name="T4" fmla="*/ 247 w 247"/>
                <a:gd name="T5" fmla="*/ 20 h 286"/>
                <a:gd name="T6" fmla="*/ 6 w 247"/>
                <a:gd name="T7" fmla="*/ 76 h 286"/>
                <a:gd name="T8" fmla="*/ 0 w 247"/>
                <a:gd name="T9" fmla="*/ 12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86">
                  <a:moveTo>
                    <a:pt x="0" y="122"/>
                  </a:moveTo>
                  <a:cubicBezTo>
                    <a:pt x="0" y="122"/>
                    <a:pt x="6" y="192"/>
                    <a:pt x="28" y="239"/>
                  </a:cubicBezTo>
                  <a:cubicBezTo>
                    <a:pt x="50" y="286"/>
                    <a:pt x="247" y="20"/>
                    <a:pt x="247" y="20"/>
                  </a:cubicBezTo>
                  <a:cubicBezTo>
                    <a:pt x="247" y="20"/>
                    <a:pt x="37" y="0"/>
                    <a:pt x="6" y="76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</a:endParaRPr>
            </a:p>
          </p:txBody>
        </p:sp>
        <p:sp>
          <p:nvSpPr>
            <p:cNvPr id="38" name="Freeform 56">
              <a:extLst>
                <a:ext uri="{FF2B5EF4-FFF2-40B4-BE49-F238E27FC236}">
                  <a16:creationId xmlns:a16="http://schemas.microsoft.com/office/drawing/2014/main" id="{EC6C5E2C-56C4-40C6-8CA0-1BD73021F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" y="1066"/>
              <a:ext cx="1979" cy="1155"/>
            </a:xfrm>
            <a:custGeom>
              <a:avLst/>
              <a:gdLst>
                <a:gd name="T0" fmla="*/ 1420 w 963"/>
                <a:gd name="T1" fmla="*/ 0 h 562"/>
                <a:gd name="T2" fmla="*/ 1420 w 963"/>
                <a:gd name="T3" fmla="*/ 195 h 562"/>
                <a:gd name="T4" fmla="*/ 892 w 963"/>
                <a:gd name="T5" fmla="*/ 195 h 562"/>
                <a:gd name="T6" fmla="*/ 801 w 963"/>
                <a:gd name="T7" fmla="*/ 238 h 562"/>
                <a:gd name="T8" fmla="*/ 47 w 963"/>
                <a:gd name="T9" fmla="*/ 991 h 562"/>
                <a:gd name="T10" fmla="*/ 25 w 963"/>
                <a:gd name="T11" fmla="*/ 1132 h 562"/>
                <a:gd name="T12" fmla="*/ 58 w 963"/>
                <a:gd name="T13" fmla="*/ 1026 h 562"/>
                <a:gd name="T14" fmla="*/ 232 w 963"/>
                <a:gd name="T15" fmla="*/ 956 h 562"/>
                <a:gd name="T16" fmla="*/ 1385 w 963"/>
                <a:gd name="T17" fmla="*/ 956 h 562"/>
                <a:gd name="T18" fmla="*/ 1385 w 963"/>
                <a:gd name="T19" fmla="*/ 1155 h 562"/>
                <a:gd name="T20" fmla="*/ 1979 w 963"/>
                <a:gd name="T21" fmla="*/ 561 h 562"/>
                <a:gd name="T22" fmla="*/ 1420 w 963"/>
                <a:gd name="T23" fmla="*/ 0 h 56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963" h="562">
                  <a:moveTo>
                    <a:pt x="691" y="0"/>
                  </a:moveTo>
                  <a:cubicBezTo>
                    <a:pt x="691" y="95"/>
                    <a:pt x="691" y="95"/>
                    <a:pt x="691" y="95"/>
                  </a:cubicBezTo>
                  <a:cubicBezTo>
                    <a:pt x="434" y="95"/>
                    <a:pt x="434" y="95"/>
                    <a:pt x="434" y="95"/>
                  </a:cubicBezTo>
                  <a:cubicBezTo>
                    <a:pt x="434" y="95"/>
                    <a:pt x="412" y="93"/>
                    <a:pt x="390" y="116"/>
                  </a:cubicBezTo>
                  <a:cubicBezTo>
                    <a:pt x="368" y="138"/>
                    <a:pt x="23" y="482"/>
                    <a:pt x="23" y="482"/>
                  </a:cubicBezTo>
                  <a:cubicBezTo>
                    <a:pt x="23" y="482"/>
                    <a:pt x="0" y="504"/>
                    <a:pt x="12" y="551"/>
                  </a:cubicBezTo>
                  <a:cubicBezTo>
                    <a:pt x="12" y="551"/>
                    <a:pt x="8" y="520"/>
                    <a:pt x="28" y="499"/>
                  </a:cubicBezTo>
                  <a:cubicBezTo>
                    <a:pt x="49" y="479"/>
                    <a:pt x="81" y="466"/>
                    <a:pt x="113" y="465"/>
                  </a:cubicBezTo>
                  <a:cubicBezTo>
                    <a:pt x="146" y="465"/>
                    <a:pt x="674" y="465"/>
                    <a:pt x="674" y="465"/>
                  </a:cubicBezTo>
                  <a:cubicBezTo>
                    <a:pt x="674" y="562"/>
                    <a:pt x="674" y="562"/>
                    <a:pt x="674" y="562"/>
                  </a:cubicBezTo>
                  <a:cubicBezTo>
                    <a:pt x="963" y="273"/>
                    <a:pt x="963" y="273"/>
                    <a:pt x="963" y="273"/>
                  </a:cubicBezTo>
                  <a:cubicBezTo>
                    <a:pt x="691" y="0"/>
                    <a:pt x="691" y="0"/>
                    <a:pt x="69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0" name="Freeform 58">
              <a:extLst>
                <a:ext uri="{FF2B5EF4-FFF2-40B4-BE49-F238E27FC236}">
                  <a16:creationId xmlns:a16="http://schemas.microsoft.com/office/drawing/2014/main" id="{C3C5A65F-DBAE-4949-BF9D-B2F2A57A0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" y="2539"/>
              <a:ext cx="1978" cy="1152"/>
            </a:xfrm>
            <a:custGeom>
              <a:avLst/>
              <a:gdLst>
                <a:gd name="T0" fmla="*/ 951 w 963"/>
                <a:gd name="T1" fmla="*/ 10 h 561"/>
                <a:gd name="T2" fmla="*/ 934 w 963"/>
                <a:gd name="T3" fmla="*/ 62 h 561"/>
                <a:gd name="T4" fmla="*/ 849 w 963"/>
                <a:gd name="T5" fmla="*/ 96 h 561"/>
                <a:gd name="T6" fmla="*/ 289 w 963"/>
                <a:gd name="T7" fmla="*/ 96 h 561"/>
                <a:gd name="T8" fmla="*/ 289 w 963"/>
                <a:gd name="T9" fmla="*/ 0 h 561"/>
                <a:gd name="T10" fmla="*/ 0 w 963"/>
                <a:gd name="T11" fmla="*/ 289 h 561"/>
                <a:gd name="T12" fmla="*/ 272 w 963"/>
                <a:gd name="T13" fmla="*/ 561 h 561"/>
                <a:gd name="T14" fmla="*/ 272 w 963"/>
                <a:gd name="T15" fmla="*/ 466 h 561"/>
                <a:gd name="T16" fmla="*/ 528 w 963"/>
                <a:gd name="T17" fmla="*/ 466 h 561"/>
                <a:gd name="T18" fmla="*/ 573 w 963"/>
                <a:gd name="T19" fmla="*/ 446 h 561"/>
                <a:gd name="T20" fmla="*/ 939 w 963"/>
                <a:gd name="T21" fmla="*/ 80 h 561"/>
                <a:gd name="T22" fmla="*/ 951 w 963"/>
                <a:gd name="T23" fmla="*/ 1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3" h="561">
                  <a:moveTo>
                    <a:pt x="951" y="10"/>
                  </a:moveTo>
                  <a:cubicBezTo>
                    <a:pt x="951" y="10"/>
                    <a:pt x="955" y="42"/>
                    <a:pt x="934" y="62"/>
                  </a:cubicBezTo>
                  <a:cubicBezTo>
                    <a:pt x="914" y="82"/>
                    <a:pt x="882" y="95"/>
                    <a:pt x="849" y="96"/>
                  </a:cubicBezTo>
                  <a:cubicBezTo>
                    <a:pt x="817" y="97"/>
                    <a:pt x="289" y="96"/>
                    <a:pt x="289" y="96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72" y="561"/>
                    <a:pt x="272" y="561"/>
                    <a:pt x="272" y="561"/>
                  </a:cubicBezTo>
                  <a:cubicBezTo>
                    <a:pt x="272" y="466"/>
                    <a:pt x="272" y="466"/>
                    <a:pt x="272" y="466"/>
                  </a:cubicBezTo>
                  <a:cubicBezTo>
                    <a:pt x="528" y="466"/>
                    <a:pt x="528" y="466"/>
                    <a:pt x="528" y="466"/>
                  </a:cubicBezTo>
                  <a:cubicBezTo>
                    <a:pt x="528" y="466"/>
                    <a:pt x="551" y="468"/>
                    <a:pt x="573" y="446"/>
                  </a:cubicBezTo>
                  <a:cubicBezTo>
                    <a:pt x="595" y="424"/>
                    <a:pt x="939" y="80"/>
                    <a:pt x="939" y="80"/>
                  </a:cubicBezTo>
                  <a:cubicBezTo>
                    <a:pt x="939" y="80"/>
                    <a:pt x="963" y="57"/>
                    <a:pt x="951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D1963BF4-5EF0-4B10-A953-8996C5CC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>
                <a:cs typeface="Arial" pitchFamily="34" charset="0"/>
              </a:rPr>
              <a:t>MICROPROBE vs </a:t>
            </a:r>
            <a:r>
              <a:rPr lang="en-US" sz="3600" dirty="0" smtClean="0">
                <a:cs typeface="Arial" pitchFamily="34" charset="0"/>
              </a:rPr>
              <a:t>MICROSCOPE</a:t>
            </a:r>
            <a:endParaRPr lang="en-US" sz="3600" dirty="0"/>
          </a:p>
        </p:txBody>
      </p:sp>
      <p:pic>
        <p:nvPicPr>
          <p:cNvPr id="3" name="Graphic 2" descr="Process icon">
            <a:extLst>
              <a:ext uri="{FF2B5EF4-FFF2-40B4-BE49-F238E27FC236}">
                <a16:creationId xmlns:a16="http://schemas.microsoft.com/office/drawing/2014/main" id="{8E2745DB-112B-4F89-83B6-D6D7F6F67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5231" y="4780607"/>
            <a:ext cx="952500" cy="952500"/>
          </a:xfrm>
          <a:prstGeom prst="rect">
            <a:avLst/>
          </a:prstGeom>
        </p:spPr>
      </p:pic>
      <p:pic>
        <p:nvPicPr>
          <p:cNvPr id="58" name="Picture Placeholder 34">
            <a:extLst>
              <a:ext uri="{FF2B5EF4-FFF2-40B4-BE49-F238E27FC236}">
                <a16:creationId xmlns:a16="http://schemas.microsoft.com/office/drawing/2014/main" id="{C62939DB-6636-4034-B9E2-18B1DC22C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8" b="4458"/>
          <a:stretch>
            <a:fillRect/>
          </a:stretch>
        </p:blipFill>
        <p:spPr>
          <a:xfrm>
            <a:off x="1033677" y="1335201"/>
            <a:ext cx="2843583" cy="1727200"/>
          </a:xfrm>
          <a:prstGeom prst="roundRect">
            <a:avLst>
              <a:gd name="adj" fmla="val 0"/>
            </a:avLst>
          </a:prstGeom>
        </p:spPr>
      </p:pic>
      <p:pic>
        <p:nvPicPr>
          <p:cNvPr id="60" name="Picture Placeholder 36">
            <a:extLst>
              <a:ext uri="{FF2B5EF4-FFF2-40B4-BE49-F238E27FC236}">
                <a16:creationId xmlns:a16="http://schemas.microsoft.com/office/drawing/2014/main" id="{5EEDB735-55A5-4E49-884D-6EF5D1BB84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t="7169" r="5907" b="551"/>
          <a:stretch/>
        </p:blipFill>
        <p:spPr>
          <a:xfrm>
            <a:off x="8228567" y="1335200"/>
            <a:ext cx="2843583" cy="1727201"/>
          </a:xfrm>
          <a:prstGeom prst="roundRect">
            <a:avLst>
              <a:gd name="adj" fmla="val 0"/>
            </a:avLst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4728FD8-DB26-4B9A-A0E8-101DC63B04FE}"/>
              </a:ext>
            </a:extLst>
          </p:cNvPr>
          <p:cNvSpPr txBox="1"/>
          <p:nvPr/>
        </p:nvSpPr>
        <p:spPr>
          <a:xfrm>
            <a:off x="7452599" y="467245"/>
            <a:ext cx="4443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Spatial information is </a:t>
            </a:r>
            <a:r>
              <a:rPr lang="en-US" sz="1600" dirty="0" smtClean="0"/>
              <a:t>obtained </a:t>
            </a:r>
            <a:r>
              <a:rPr lang="en-US" sz="1600" dirty="0"/>
              <a:t>from </a:t>
            </a:r>
            <a:r>
              <a:rPr lang="en-US" sz="1600" dirty="0" smtClean="0"/>
              <a:t>within the </a:t>
            </a:r>
            <a:r>
              <a:rPr lang="en-US" sz="1600" dirty="0"/>
              <a:t>ionization spot.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1D3F214-737D-4841-A2FA-C706808F4EB0}"/>
              </a:ext>
            </a:extLst>
          </p:cNvPr>
          <p:cNvSpPr txBox="1"/>
          <p:nvPr/>
        </p:nvSpPr>
        <p:spPr>
          <a:xfrm>
            <a:off x="7567541" y="3297957"/>
            <a:ext cx="4443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smtClean="0"/>
              <a:t>Figure Above: </a:t>
            </a:r>
            <a:r>
              <a:rPr lang="en-US" sz="1600" dirty="0"/>
              <a:t>Magnified images of </a:t>
            </a:r>
            <a:r>
              <a:rPr lang="en-US" sz="1600" dirty="0" smtClean="0"/>
              <a:t>mass resolved </a:t>
            </a:r>
            <a:r>
              <a:rPr lang="en-US" sz="1600" dirty="0"/>
              <a:t>ion distributions </a:t>
            </a:r>
            <a:r>
              <a:rPr lang="en-US" sz="1600" dirty="0" smtClean="0"/>
              <a:t>are </a:t>
            </a:r>
            <a:r>
              <a:rPr lang="en-US" sz="1600" dirty="0"/>
              <a:t>recorded with a 2D </a:t>
            </a:r>
            <a:r>
              <a:rPr lang="en-US" sz="1600" dirty="0" smtClean="0"/>
              <a:t>detector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1436" y="3174846"/>
            <a:ext cx="41028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Figure Above: Microprobe mode imaging records mass spectra from an array of designated positions to construct a molecular image.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0660" y="490311"/>
            <a:ext cx="52032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 focused ionization beam is used to analyze a </a:t>
            </a:r>
            <a:r>
              <a:rPr lang="en-US" sz="1600" dirty="0" smtClean="0"/>
              <a:t>small, localized </a:t>
            </a:r>
            <a:r>
              <a:rPr lang="en-US" sz="1600" dirty="0"/>
              <a:t>region of the sample.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1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3050938"/>
            <a:ext cx="8494463" cy="694798"/>
          </a:xfrm>
        </p:spPr>
        <p:txBody>
          <a:bodyPr/>
          <a:lstStyle/>
          <a:p>
            <a:r>
              <a:rPr lang="en-US" sz="3600" dirty="0" smtClean="0"/>
              <a:t>INSTRUMENT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245880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03: INSTRUMENT – Ionization Mechanisms</a:t>
            </a:r>
            <a:endParaRPr lang="en-US" dirty="0"/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grpSp>
        <p:nvGrpSpPr>
          <p:cNvPr id="25" name="Group 24" descr="thumbs up icon">
            <a:extLst>
              <a:ext uri="{FF2B5EF4-FFF2-40B4-BE49-F238E27FC236}">
                <a16:creationId xmlns:a16="http://schemas.microsoft.com/office/drawing/2014/main" id="{2907416F-402F-41F1-9D31-BA7E1376D182}"/>
              </a:ext>
            </a:extLst>
          </p:cNvPr>
          <p:cNvGrpSpPr/>
          <p:nvPr/>
        </p:nvGrpSpPr>
        <p:grpSpPr>
          <a:xfrm>
            <a:off x="744537" y="2086166"/>
            <a:ext cx="823913" cy="823913"/>
            <a:chOff x="744537" y="2086166"/>
            <a:chExt cx="823913" cy="823913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AC52CD19-1014-49F6-9EFC-0B3E037B4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DC748C5B-A010-42FE-94A3-C36151981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6CA236DF-5114-4CA5-8620-41B9436499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46249" y="2101850"/>
            <a:ext cx="5688782" cy="7056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Matrix-Assisted Laser </a:t>
            </a:r>
            <a:r>
              <a:rPr lang="en-US" sz="2000" dirty="0" smtClean="0"/>
              <a:t>Desorption/Ionization</a:t>
            </a:r>
            <a:r>
              <a:rPr lang="ko-KR" altLang="en-US" sz="2000" b="1" dirty="0" smtClean="0">
                <a:cs typeface="Arial" pitchFamily="34" charset="0"/>
              </a:rPr>
              <a:t> </a:t>
            </a:r>
            <a:r>
              <a:rPr lang="en-US" altLang="ko-KR" sz="2000" b="1" dirty="0" smtClean="0">
                <a:cs typeface="Arial" pitchFamily="34" charset="0"/>
              </a:rPr>
              <a:t>– (MALDI)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32AB4371-99E9-4FD0-A119-1CF96F2D3E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33549" y="4206271"/>
            <a:ext cx="4433401" cy="823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Secondary Ion Mass </a:t>
            </a:r>
            <a:r>
              <a:rPr lang="en-US" sz="2000" dirty="0" smtClean="0"/>
              <a:t>Spectrometry</a:t>
            </a:r>
            <a:r>
              <a:rPr lang="ko-KR" altLang="en-US" sz="2000" b="1" dirty="0" smtClean="0">
                <a:cs typeface="Arial" pitchFamily="34" charset="0"/>
              </a:rPr>
              <a:t> </a:t>
            </a:r>
            <a:r>
              <a:rPr lang="en-US" altLang="ko-KR" sz="2000" b="1" dirty="0" smtClean="0">
                <a:cs typeface="Arial" pitchFamily="34" charset="0"/>
              </a:rPr>
              <a:t>– (SIMS)</a:t>
            </a:r>
            <a:endParaRPr lang="en-US" altLang="ko-KR" sz="2000" b="1" dirty="0">
              <a:cs typeface="Arial" pitchFamily="34" charset="0"/>
            </a:endParaRPr>
          </a:p>
        </p:txBody>
      </p:sp>
      <p:grpSp>
        <p:nvGrpSpPr>
          <p:cNvPr id="44" name="Group 43" descr="steps graphic">
            <a:extLst>
              <a:ext uri="{FF2B5EF4-FFF2-40B4-BE49-F238E27FC236}">
                <a16:creationId xmlns:a16="http://schemas.microsoft.com/office/drawing/2014/main" id="{6EB24599-0719-48BC-AB48-E49D349531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31766" y="2139824"/>
            <a:ext cx="5184000" cy="3831576"/>
            <a:chOff x="6431766" y="2076324"/>
            <a:chExt cx="5184000" cy="3831576"/>
          </a:xfrm>
        </p:grpSpPr>
        <p:grpSp>
          <p:nvGrpSpPr>
            <p:cNvPr id="9" name="Group 27">
              <a:extLst>
                <a:ext uri="{FF2B5EF4-FFF2-40B4-BE49-F238E27FC236}">
                  <a16:creationId xmlns:a16="http://schemas.microsoft.com/office/drawing/2014/main" id="{CFE45C63-A0CD-4ED2-9253-02A15CFBED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1766" y="4609130"/>
              <a:ext cx="2336870" cy="1298770"/>
              <a:chOff x="4808051" y="1842051"/>
              <a:chExt cx="2369874" cy="1397540"/>
            </a:xfrm>
          </p:grpSpPr>
          <p:sp>
            <p:nvSpPr>
              <p:cNvPr id="10" name="Freeform 17">
                <a:extLst>
                  <a:ext uri="{FF2B5EF4-FFF2-40B4-BE49-F238E27FC236}">
                    <a16:creationId xmlns:a16="http://schemas.microsoft.com/office/drawing/2014/main" id="{0F99B6D3-28DD-4E91-808E-0A9D8950E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2331219"/>
                <a:ext cx="1133349" cy="908372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50D5C59-96EE-4437-9C44-B45AA3D56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1842051"/>
                <a:ext cx="2369874" cy="959190"/>
              </a:xfrm>
              <a:custGeom>
                <a:avLst/>
                <a:gdLst>
                  <a:gd name="T0" fmla="*/ 595 w 1244"/>
                  <a:gd name="T1" fmla="*/ 709 h 709"/>
                  <a:gd name="T2" fmla="*/ 0 w 1244"/>
                  <a:gd name="T3" fmla="*/ 366 h 709"/>
                  <a:gd name="T4" fmla="*/ 649 w 1244"/>
                  <a:gd name="T5" fmla="*/ 0 h 709"/>
                  <a:gd name="T6" fmla="*/ 1244 w 1244"/>
                  <a:gd name="T7" fmla="*/ 343 h 709"/>
                  <a:gd name="T8" fmla="*/ 595 w 1244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09">
                    <a:moveTo>
                      <a:pt x="595" y="709"/>
                    </a:moveTo>
                    <a:lnTo>
                      <a:pt x="0" y="366"/>
                    </a:lnTo>
                    <a:lnTo>
                      <a:pt x="649" y="0"/>
                    </a:lnTo>
                    <a:lnTo>
                      <a:pt x="1244" y="343"/>
                    </a:lnTo>
                    <a:lnTo>
                      <a:pt x="595" y="7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163804A0-E4BE-4601-AEB6-7EC3284F5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552" y="2300082"/>
                <a:ext cx="1236373" cy="939508"/>
              </a:xfrm>
              <a:custGeom>
                <a:avLst/>
                <a:gdLst>
                  <a:gd name="T0" fmla="*/ 1236373 w 649"/>
                  <a:gd name="T1" fmla="*/ 0 h 694"/>
                  <a:gd name="T2" fmla="*/ 1236373 w 649"/>
                  <a:gd name="T3" fmla="*/ 444033 h 694"/>
                  <a:gd name="T4" fmla="*/ 0 w 649"/>
                  <a:gd name="T5" fmla="*/ 939508 h 694"/>
                  <a:gd name="T6" fmla="*/ 0 w 649"/>
                  <a:gd name="T7" fmla="*/ 495475 h 694"/>
                  <a:gd name="T8" fmla="*/ 1236373 w 649"/>
                  <a:gd name="T9" fmla="*/ 0 h 6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" name="Group 35">
              <a:extLst>
                <a:ext uri="{FF2B5EF4-FFF2-40B4-BE49-F238E27FC236}">
                  <a16:creationId xmlns:a16="http://schemas.microsoft.com/office/drawing/2014/main" id="{BBFED9B2-8B04-4E8F-B036-2BB7CCF95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9331" y="3859410"/>
              <a:ext cx="2336870" cy="1307583"/>
              <a:chOff x="4808051" y="4299121"/>
              <a:chExt cx="2369874" cy="1405200"/>
            </a:xfrm>
          </p:grpSpPr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7DA26508-A6A4-4F4C-AC60-E9459BF28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4795540"/>
                <a:ext cx="1133349" cy="908781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j-lt"/>
                </a:endParaRPr>
              </a:p>
            </p:txBody>
          </p:sp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0FC13C28-081C-4595-9C9D-7D21EB3FA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4299121"/>
                <a:ext cx="2369874" cy="961119"/>
              </a:xfrm>
              <a:custGeom>
                <a:avLst/>
                <a:gdLst>
                  <a:gd name="T0" fmla="*/ 595 w 1244"/>
                  <a:gd name="T1" fmla="*/ 710 h 710"/>
                  <a:gd name="T2" fmla="*/ 0 w 1244"/>
                  <a:gd name="T3" fmla="*/ 367 h 710"/>
                  <a:gd name="T4" fmla="*/ 649 w 1244"/>
                  <a:gd name="T5" fmla="*/ 0 h 710"/>
                  <a:gd name="T6" fmla="*/ 1244 w 1244"/>
                  <a:gd name="T7" fmla="*/ 344 h 710"/>
                  <a:gd name="T8" fmla="*/ 595 w 1244"/>
                  <a:gd name="T9" fmla="*/ 710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10">
                    <a:moveTo>
                      <a:pt x="595" y="710"/>
                    </a:moveTo>
                    <a:lnTo>
                      <a:pt x="0" y="367"/>
                    </a:lnTo>
                    <a:lnTo>
                      <a:pt x="649" y="0"/>
                    </a:lnTo>
                    <a:lnTo>
                      <a:pt x="1244" y="344"/>
                    </a:lnTo>
                    <a:lnTo>
                      <a:pt x="595" y="7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j-lt"/>
                </a:endParaRPr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31980248-1ADA-45C6-923A-02F742326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552" y="4764813"/>
                <a:ext cx="1236373" cy="939508"/>
              </a:xfrm>
              <a:custGeom>
                <a:avLst/>
                <a:gdLst>
                  <a:gd name="T0" fmla="*/ 1236373 w 649"/>
                  <a:gd name="T1" fmla="*/ 0 h 694"/>
                  <a:gd name="T2" fmla="*/ 1236373 w 649"/>
                  <a:gd name="T3" fmla="*/ 444033 h 694"/>
                  <a:gd name="T4" fmla="*/ 0 w 649"/>
                  <a:gd name="T5" fmla="*/ 939508 h 694"/>
                  <a:gd name="T6" fmla="*/ 0 w 649"/>
                  <a:gd name="T7" fmla="*/ 495475 h 694"/>
                  <a:gd name="T8" fmla="*/ 1236373 w 649"/>
                  <a:gd name="T9" fmla="*/ 0 h 6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+mj-lt"/>
                </a:endParaRPr>
              </a:p>
            </p:txBody>
          </p:sp>
        </p:grpSp>
        <p:grpSp>
          <p:nvGrpSpPr>
            <p:cNvPr id="17" name="Group 39">
              <a:extLst>
                <a:ext uri="{FF2B5EF4-FFF2-40B4-BE49-F238E27FC236}">
                  <a16:creationId xmlns:a16="http://schemas.microsoft.com/office/drawing/2014/main" id="{DBAE3F99-4416-43BB-802B-06B8C3273C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39940" y="3145110"/>
              <a:ext cx="2335304" cy="1306106"/>
              <a:chOff x="4808051" y="5135743"/>
              <a:chExt cx="2369874" cy="1405200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86042750-61FD-40FA-B325-3248D0B0B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5632723"/>
                <a:ext cx="1134109" cy="908220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D2485B1E-22DE-4313-87F3-58173AEAC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5135743"/>
                <a:ext cx="2369874" cy="960617"/>
              </a:xfrm>
              <a:custGeom>
                <a:avLst/>
                <a:gdLst>
                  <a:gd name="T0" fmla="*/ 595 w 1244"/>
                  <a:gd name="T1" fmla="*/ 710 h 710"/>
                  <a:gd name="T2" fmla="*/ 0 w 1244"/>
                  <a:gd name="T3" fmla="*/ 367 h 710"/>
                  <a:gd name="T4" fmla="*/ 649 w 1244"/>
                  <a:gd name="T5" fmla="*/ 0 h 710"/>
                  <a:gd name="T6" fmla="*/ 1244 w 1244"/>
                  <a:gd name="T7" fmla="*/ 344 h 710"/>
                  <a:gd name="T8" fmla="*/ 595 w 1244"/>
                  <a:gd name="T9" fmla="*/ 710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10">
                    <a:moveTo>
                      <a:pt x="595" y="710"/>
                    </a:moveTo>
                    <a:lnTo>
                      <a:pt x="0" y="367"/>
                    </a:lnTo>
                    <a:lnTo>
                      <a:pt x="649" y="0"/>
                    </a:lnTo>
                    <a:lnTo>
                      <a:pt x="1244" y="344"/>
                    </a:lnTo>
                    <a:lnTo>
                      <a:pt x="595" y="7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6D372190-F03C-4E10-9BB3-D0799862D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2160" y="5600967"/>
                <a:ext cx="1235765" cy="939976"/>
              </a:xfrm>
              <a:custGeom>
                <a:avLst/>
                <a:gdLst>
                  <a:gd name="T0" fmla="*/ 649 w 649"/>
                  <a:gd name="T1" fmla="*/ 0 h 694"/>
                  <a:gd name="T2" fmla="*/ 649 w 649"/>
                  <a:gd name="T3" fmla="*/ 328 h 694"/>
                  <a:gd name="T4" fmla="*/ 0 w 649"/>
                  <a:gd name="T5" fmla="*/ 694 h 694"/>
                  <a:gd name="T6" fmla="*/ 0 w 649"/>
                  <a:gd name="T7" fmla="*/ 366 h 694"/>
                  <a:gd name="T8" fmla="*/ 649 w 649"/>
                  <a:gd name="T9" fmla="*/ 0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21" name="Group 31">
              <a:extLst>
                <a:ext uri="{FF2B5EF4-FFF2-40B4-BE49-F238E27FC236}">
                  <a16:creationId xmlns:a16="http://schemas.microsoft.com/office/drawing/2014/main" id="{AAF307FC-5513-426F-BB40-B722D6DF2E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78897" y="2438188"/>
              <a:ext cx="2336869" cy="1304631"/>
              <a:chOff x="4808051" y="3515295"/>
              <a:chExt cx="2369874" cy="1403847"/>
            </a:xfrm>
          </p:grpSpPr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74A81D7B-94A3-42C9-80AC-62D5D0110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4010770"/>
                <a:ext cx="1133349" cy="908372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C157D7EE-659C-409B-A1E6-7D05687D7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3515295"/>
                <a:ext cx="2369874" cy="959190"/>
              </a:xfrm>
              <a:custGeom>
                <a:avLst/>
                <a:gdLst>
                  <a:gd name="T0" fmla="*/ 595 w 1244"/>
                  <a:gd name="T1" fmla="*/ 709 h 709"/>
                  <a:gd name="T2" fmla="*/ 0 w 1244"/>
                  <a:gd name="T3" fmla="*/ 366 h 709"/>
                  <a:gd name="T4" fmla="*/ 649 w 1244"/>
                  <a:gd name="T5" fmla="*/ 0 h 709"/>
                  <a:gd name="T6" fmla="*/ 1244 w 1244"/>
                  <a:gd name="T7" fmla="*/ 343 h 709"/>
                  <a:gd name="T8" fmla="*/ 595 w 1244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09">
                    <a:moveTo>
                      <a:pt x="595" y="709"/>
                    </a:moveTo>
                    <a:lnTo>
                      <a:pt x="0" y="366"/>
                    </a:lnTo>
                    <a:lnTo>
                      <a:pt x="649" y="0"/>
                    </a:lnTo>
                    <a:lnTo>
                      <a:pt x="1244" y="343"/>
                    </a:lnTo>
                    <a:lnTo>
                      <a:pt x="595" y="7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0F6A3B05-53B7-4EA3-88B4-ED578C58E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400" y="3976396"/>
                <a:ext cx="1236525" cy="940133"/>
              </a:xfrm>
              <a:custGeom>
                <a:avLst/>
                <a:gdLst>
                  <a:gd name="T0" fmla="*/ 649 w 649"/>
                  <a:gd name="T1" fmla="*/ 0 h 694"/>
                  <a:gd name="T2" fmla="*/ 649 w 649"/>
                  <a:gd name="T3" fmla="*/ 328 h 694"/>
                  <a:gd name="T4" fmla="*/ 0 w 649"/>
                  <a:gd name="T5" fmla="*/ 694 h 694"/>
                  <a:gd name="T6" fmla="*/ 0 w 649"/>
                  <a:gd name="T7" fmla="*/ 366 h 694"/>
                  <a:gd name="T8" fmla="*/ 649 w 649"/>
                  <a:gd name="T9" fmla="*/ 0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C384F39-BE7C-4DC7-9463-38206393DEC4}"/>
                </a:ext>
              </a:extLst>
            </p:cNvPr>
            <p:cNvGrpSpPr/>
            <p:nvPr/>
          </p:nvGrpSpPr>
          <p:grpSpPr>
            <a:xfrm>
              <a:off x="7668115" y="3549446"/>
              <a:ext cx="529043" cy="396000"/>
              <a:chOff x="7687796" y="3553060"/>
              <a:chExt cx="529043" cy="396000"/>
            </a:xfrm>
          </p:grpSpPr>
          <p:sp>
            <p:nvSpPr>
              <p:cNvPr id="26" name="Teardrop 25">
                <a:extLst>
                  <a:ext uri="{FF2B5EF4-FFF2-40B4-BE49-F238E27FC236}">
                    <a16:creationId xmlns:a16="http://schemas.microsoft.com/office/drawing/2014/main" id="{E668D9BC-775F-4484-A481-0A547E2A5D3E}"/>
                  </a:ext>
                </a:extLst>
              </p:cNvPr>
              <p:cNvSpPr/>
              <p:nvPr/>
            </p:nvSpPr>
            <p:spPr>
              <a:xfrm rot="7994273">
                <a:off x="7750851" y="3553060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C18C2F6-BC37-4856-9C97-AB28F5F35F30}"/>
                  </a:ext>
                </a:extLst>
              </p:cNvPr>
              <p:cNvSpPr/>
              <p:nvPr/>
            </p:nvSpPr>
            <p:spPr>
              <a:xfrm>
                <a:off x="7800745" y="3600615"/>
                <a:ext cx="301007" cy="28381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F68FA9-42C6-4204-B804-635DC098A5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87796" y="3587891"/>
                <a:ext cx="52904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400" b="1" dirty="0"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3A0B2E9-CE29-4F7C-AFC9-679B8873B095}"/>
                </a:ext>
              </a:extLst>
            </p:cNvPr>
            <p:cNvGrpSpPr/>
            <p:nvPr/>
          </p:nvGrpSpPr>
          <p:grpSpPr>
            <a:xfrm>
              <a:off x="6694640" y="4272888"/>
              <a:ext cx="527478" cy="396000"/>
              <a:chOff x="6694640" y="4272888"/>
              <a:chExt cx="527478" cy="396000"/>
            </a:xfrm>
          </p:grpSpPr>
          <p:sp>
            <p:nvSpPr>
              <p:cNvPr id="29" name="Teardrop 28">
                <a:extLst>
                  <a:ext uri="{FF2B5EF4-FFF2-40B4-BE49-F238E27FC236}">
                    <a16:creationId xmlns:a16="http://schemas.microsoft.com/office/drawing/2014/main" id="{714DA6B9-3503-4743-B96D-C0387E3433EB}"/>
                  </a:ext>
                </a:extLst>
              </p:cNvPr>
              <p:cNvSpPr/>
              <p:nvPr/>
            </p:nvSpPr>
            <p:spPr>
              <a:xfrm rot="7994273">
                <a:off x="6757610" y="4272888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538BF2D-7205-429C-9920-69C767E77FD5}"/>
                  </a:ext>
                </a:extLst>
              </p:cNvPr>
              <p:cNvSpPr/>
              <p:nvPr/>
            </p:nvSpPr>
            <p:spPr>
              <a:xfrm>
                <a:off x="6807876" y="4320739"/>
                <a:ext cx="301007" cy="28381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CCC179C-E666-4CBA-8225-E9AE8F63B9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94640" y="4304252"/>
                <a:ext cx="52747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400" b="1" dirty="0"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F76D10B-6ACE-4638-AB7A-1EF3942918AD}"/>
                </a:ext>
              </a:extLst>
            </p:cNvPr>
            <p:cNvGrpSpPr/>
            <p:nvPr/>
          </p:nvGrpSpPr>
          <p:grpSpPr>
            <a:xfrm>
              <a:off x="8607357" y="2825895"/>
              <a:ext cx="529043" cy="396000"/>
              <a:chOff x="8505184" y="2844945"/>
              <a:chExt cx="529043" cy="396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0767904-B09B-41EB-A4C9-DA5D7C8E09E8}"/>
                  </a:ext>
                </a:extLst>
              </p:cNvPr>
              <p:cNvSpPr/>
              <p:nvPr/>
            </p:nvSpPr>
            <p:spPr>
              <a:xfrm>
                <a:off x="8618133" y="2898296"/>
                <a:ext cx="301007" cy="28381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36825B-C1D7-48B5-B010-D3116A534D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05184" y="2872872"/>
                <a:ext cx="52904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400" b="1" dirty="0">
                    <a:latin typeface="+mj-lt"/>
                  </a:rPr>
                  <a:t>3</a:t>
                </a:r>
              </a:p>
            </p:txBody>
          </p:sp>
          <p:sp>
            <p:nvSpPr>
              <p:cNvPr id="68" name="Teardrop 67">
                <a:extLst>
                  <a:ext uri="{FF2B5EF4-FFF2-40B4-BE49-F238E27FC236}">
                    <a16:creationId xmlns:a16="http://schemas.microsoft.com/office/drawing/2014/main" id="{6A511322-FCB6-4287-85D1-8002AF8690E8}"/>
                  </a:ext>
                </a:extLst>
              </p:cNvPr>
              <p:cNvSpPr/>
              <p:nvPr/>
            </p:nvSpPr>
            <p:spPr>
              <a:xfrm rot="7994273">
                <a:off x="8570636" y="2844945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363545A-9938-4AE2-BE9F-9DD50FC1DC56}"/>
                </a:ext>
              </a:extLst>
            </p:cNvPr>
            <p:cNvGrpSpPr/>
            <p:nvPr/>
          </p:nvGrpSpPr>
          <p:grpSpPr>
            <a:xfrm>
              <a:off x="9564497" y="2076324"/>
              <a:ext cx="529043" cy="396000"/>
              <a:chOff x="9564497" y="2089024"/>
              <a:chExt cx="529043" cy="39600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D2B501A-72D7-40B8-9802-DE6E8019ADB1}"/>
                  </a:ext>
                </a:extLst>
              </p:cNvPr>
              <p:cNvGrpSpPr/>
              <p:nvPr/>
            </p:nvGrpSpPr>
            <p:grpSpPr>
              <a:xfrm>
                <a:off x="9564497" y="2116951"/>
                <a:ext cx="529043" cy="309240"/>
                <a:chOff x="9564497" y="2116951"/>
                <a:chExt cx="529043" cy="30924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1A0480E-9E12-4EA2-BCCF-0C55EF3201CC}"/>
                    </a:ext>
                  </a:extLst>
                </p:cNvPr>
                <p:cNvSpPr/>
                <p:nvPr/>
              </p:nvSpPr>
              <p:spPr>
                <a:xfrm>
                  <a:off x="9683796" y="2142375"/>
                  <a:ext cx="301007" cy="28381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>
                    <a:latin typeface="+mj-lt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5B3665F-4DAC-41AB-8260-BF53DC23963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64497" y="2116951"/>
                  <a:ext cx="529043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400" b="1" dirty="0">
                      <a:latin typeface="+mj-lt"/>
                    </a:rPr>
                    <a:t>4</a:t>
                  </a:r>
                </a:p>
              </p:txBody>
            </p:sp>
          </p:grpSp>
          <p:sp>
            <p:nvSpPr>
              <p:cNvPr id="71" name="Teardrop 70">
                <a:extLst>
                  <a:ext uri="{FF2B5EF4-FFF2-40B4-BE49-F238E27FC236}">
                    <a16:creationId xmlns:a16="http://schemas.microsoft.com/office/drawing/2014/main" id="{8FD8D4C2-2B0C-4395-B822-9A684D330211}"/>
                  </a:ext>
                </a:extLst>
              </p:cNvPr>
              <p:cNvSpPr/>
              <p:nvPr/>
            </p:nvSpPr>
            <p:spPr>
              <a:xfrm rot="7994273">
                <a:off x="9636299" y="2089024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</p:grpSp>
      </p:grpSp>
      <p:sp>
        <p:nvSpPr>
          <p:cNvPr id="33" name="Rectangle 32"/>
          <p:cNvSpPr/>
          <p:nvPr/>
        </p:nvSpPr>
        <p:spPr>
          <a:xfrm>
            <a:off x="1987549" y="2804879"/>
            <a:ext cx="54788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MALDI can record the spatial distribution of high </a:t>
            </a:r>
            <a:r>
              <a:rPr lang="en-US" dirty="0" smtClean="0">
                <a:solidFill>
                  <a:schemeClr val="bg1"/>
                </a:solidFill>
              </a:rPr>
              <a:t>mass molecules </a:t>
            </a:r>
            <a:r>
              <a:rPr lang="en-US" dirty="0">
                <a:solidFill>
                  <a:schemeClr val="bg1"/>
                </a:solidFill>
              </a:rPr>
              <a:t>using </a:t>
            </a:r>
            <a:r>
              <a:rPr lang="en-US" dirty="0" smtClean="0">
                <a:solidFill>
                  <a:schemeClr val="bg1"/>
                </a:solidFill>
              </a:rPr>
              <a:t>the chemically </a:t>
            </a:r>
            <a:r>
              <a:rPr lang="en-US" dirty="0">
                <a:solidFill>
                  <a:schemeClr val="bg1"/>
                </a:solidFill>
              </a:rPr>
              <a:t>specific molecular </a:t>
            </a:r>
            <a:r>
              <a:rPr lang="en-US" dirty="0" smtClean="0">
                <a:solidFill>
                  <a:schemeClr val="bg1"/>
                </a:solidFill>
              </a:rPr>
              <a:t>ions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It’s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spatial resolutions are approximately 25 mm </a:t>
            </a:r>
            <a:r>
              <a:rPr lang="en-US" dirty="0" smtClean="0">
                <a:solidFill>
                  <a:schemeClr val="bg1"/>
                </a:solidFill>
              </a:rPr>
              <a:t>or more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87549" y="4987996"/>
            <a:ext cx="44440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SIMS is able to provide high </a:t>
            </a:r>
            <a:r>
              <a:rPr lang="en-US" dirty="0" smtClean="0">
                <a:solidFill>
                  <a:schemeClr val="bg1"/>
                </a:solidFill>
              </a:rPr>
              <a:t>spatial resolution images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It’s molecular ion mass range is </a:t>
            </a:r>
            <a:r>
              <a:rPr lang="en-US" dirty="0" smtClean="0">
                <a:solidFill>
                  <a:schemeClr val="bg1"/>
                </a:solidFill>
              </a:rPr>
              <a:t>much lower </a:t>
            </a:r>
            <a:r>
              <a:rPr lang="en-US" dirty="0">
                <a:solidFill>
                  <a:schemeClr val="bg1"/>
                </a:solidFill>
              </a:rPr>
              <a:t>than that of </a:t>
            </a:r>
            <a:r>
              <a:rPr lang="en-US" dirty="0" smtClean="0">
                <a:solidFill>
                  <a:schemeClr val="bg1"/>
                </a:solidFill>
              </a:rPr>
              <a:t>MALDI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2" name="Group 71" descr="thumbs up icon">
            <a:extLst>
              <a:ext uri="{FF2B5EF4-FFF2-40B4-BE49-F238E27FC236}">
                <a16:creationId xmlns:a16="http://schemas.microsoft.com/office/drawing/2014/main" id="{2907416F-402F-41F1-9D31-BA7E1376D182}"/>
              </a:ext>
            </a:extLst>
          </p:cNvPr>
          <p:cNvGrpSpPr/>
          <p:nvPr/>
        </p:nvGrpSpPr>
        <p:grpSpPr>
          <a:xfrm>
            <a:off x="744537" y="4206270"/>
            <a:ext cx="823913" cy="823913"/>
            <a:chOff x="744537" y="2086166"/>
            <a:chExt cx="823913" cy="823913"/>
          </a:xfrm>
        </p:grpSpPr>
        <p:sp>
          <p:nvSpPr>
            <p:cNvPr id="73" name="Oval 68">
              <a:extLst>
                <a:ext uri="{FF2B5EF4-FFF2-40B4-BE49-F238E27FC236}">
                  <a16:creationId xmlns:a16="http://schemas.microsoft.com/office/drawing/2014/main" id="{AC52CD19-1014-49F6-9EFC-0B3E037B4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78" name="Freeform 65">
              <a:extLst>
                <a:ext uri="{FF2B5EF4-FFF2-40B4-BE49-F238E27FC236}">
                  <a16:creationId xmlns:a16="http://schemas.microsoft.com/office/drawing/2014/main" id="{DC748C5B-A010-42FE-94A3-C36151981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600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build="p"/>
      <p:bldP spid="77" grpId="0" build="p"/>
      <p:bldP spid="33" grpId="0"/>
      <p:bldP spid="34" grpId="0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Custom 1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421116_Reflection on learning_AAS_v5" id="{59B7BDFB-57AB-4529-979B-198FE99CC53E}" vid="{8B6E8B8A-CD93-411A-90DE-1F9807F38B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F1D2AC-2735-457E-B639-07E13F9A629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12AB9FA-5EE8-4111-B873-E09ACA2BC3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8699A2-1304-4DB0-887E-96D5B0474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Reflection on learning </Template>
  <TotalTime>0</TotalTime>
  <Words>1493</Words>
  <Application>Microsoft Office PowerPoint</Application>
  <PresentationFormat>Widescreen</PresentationFormat>
  <Paragraphs>218</Paragraphs>
  <Slides>63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.SF UI</vt:lpstr>
      <vt:lpstr>.SFUI-Regular</vt:lpstr>
      <vt:lpstr>.SFUI-Semibold</vt:lpstr>
      <vt:lpstr>Arial</vt:lpstr>
      <vt:lpstr>Calibri</vt:lpstr>
      <vt:lpstr>Cambria Math</vt:lpstr>
      <vt:lpstr>Open Sans Light</vt:lpstr>
      <vt:lpstr>Roboto Slab Regular</vt:lpstr>
      <vt:lpstr>Saira Condensed</vt:lpstr>
      <vt:lpstr>Segoe UI</vt:lpstr>
      <vt:lpstr>Trebuchet MS</vt:lpstr>
      <vt:lpstr>Wingdings</vt:lpstr>
      <vt:lpstr>Berlin</vt:lpstr>
      <vt:lpstr>TUMOR HETEROGENEITY Represented To: Dr/ Ahmed Morsy</vt:lpstr>
      <vt:lpstr>Today’s Agenda</vt:lpstr>
      <vt:lpstr>INTRODUCTION</vt:lpstr>
      <vt:lpstr>01: Mass Spectrometry-based Proteomics</vt:lpstr>
      <vt:lpstr>TECHNIQUES</vt:lpstr>
      <vt:lpstr>02: How The Spatial Information is Obtained?</vt:lpstr>
      <vt:lpstr>MICROPROBE vs MICROSCOPE</vt:lpstr>
      <vt:lpstr>INSTRUMENT</vt:lpstr>
      <vt:lpstr>03: INSTRUMENT – Ionization Mechanisms</vt:lpstr>
      <vt:lpstr>Dimensionality Reduction</vt:lpstr>
      <vt:lpstr>1. Principal Component Analysis (PCA)</vt:lpstr>
      <vt:lpstr>03: PCA</vt:lpstr>
      <vt:lpstr>Example1 - Housing Data</vt:lpstr>
      <vt:lpstr>PowerPoint Presentation</vt:lpstr>
      <vt:lpstr>PowerPoint Presentation</vt:lpstr>
      <vt:lpstr> Example2 – Mouse Genes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t-distributed Stochastic Neighbor Embedding (t-SNE)</vt:lpstr>
      <vt:lpstr>Overview, Objective and Motivation</vt:lpstr>
      <vt:lpstr>High Dimension </vt:lpstr>
      <vt:lpstr>PowerPoint Presentation</vt:lpstr>
      <vt:lpstr>Low Dimension </vt:lpstr>
      <vt:lpstr>Student-t distribution</vt:lpstr>
      <vt:lpstr>Low Dimension with Modification</vt:lpstr>
      <vt:lpstr>Gradient Interpretation</vt:lpstr>
      <vt:lpstr>Displacement</vt:lpstr>
      <vt:lpstr>Barnes-Hut Approximation</vt:lpstr>
      <vt:lpstr>Quadtree</vt:lpstr>
      <vt:lpstr>t-SNE Visualization on MNIST Data</vt:lpstr>
      <vt:lpstr>K-means Clustering Algorithm</vt:lpstr>
      <vt:lpstr>Topics</vt:lpstr>
      <vt:lpstr>Motivation</vt:lpstr>
      <vt:lpstr>Motivation</vt:lpstr>
      <vt:lpstr>Supervised vs Unsupervised Learning</vt:lpstr>
      <vt:lpstr>What is Clustering?</vt:lpstr>
      <vt:lpstr>K-means Objective</vt:lpstr>
      <vt:lpstr>K-means Algorithm</vt:lpstr>
      <vt:lpstr>K-means Algorithm</vt:lpstr>
      <vt:lpstr>K-means Algorithm</vt:lpstr>
      <vt:lpstr>Choosing the Appropriate Number of Clusters</vt:lpstr>
      <vt:lpstr>How to Apply? – Source Code</vt:lpstr>
      <vt:lpstr>PCA Result with Different Numbers of Components (Two, Three and Five)</vt:lpstr>
      <vt:lpstr>Two</vt:lpstr>
      <vt:lpstr>t-SNE Result with Different Numbers of Components (Two and Three only)</vt:lpstr>
      <vt:lpstr>Two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2020-12-17T18:58:36Z</dcterms:created>
  <dcterms:modified xsi:type="dcterms:W3CDTF">2021-01-16T18:24:09Z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